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52"/>
  </p:notesMasterIdLst>
  <p:sldIdLst>
    <p:sldId id="256" r:id="rId2"/>
    <p:sldId id="257" r:id="rId3"/>
    <p:sldId id="290" r:id="rId4"/>
    <p:sldId id="258" r:id="rId5"/>
    <p:sldId id="281" r:id="rId6"/>
    <p:sldId id="291" r:id="rId7"/>
    <p:sldId id="292" r:id="rId8"/>
    <p:sldId id="293" r:id="rId9"/>
    <p:sldId id="294" r:id="rId10"/>
    <p:sldId id="295" r:id="rId11"/>
    <p:sldId id="296" r:id="rId12"/>
    <p:sldId id="297" r:id="rId13"/>
    <p:sldId id="299" r:id="rId14"/>
    <p:sldId id="300" r:id="rId15"/>
    <p:sldId id="302" r:id="rId16"/>
    <p:sldId id="303" r:id="rId17"/>
    <p:sldId id="304" r:id="rId18"/>
    <p:sldId id="305" r:id="rId19"/>
    <p:sldId id="306" r:id="rId20"/>
    <p:sldId id="307" r:id="rId21"/>
    <p:sldId id="308" r:id="rId22"/>
    <p:sldId id="309"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28" r:id="rId42"/>
    <p:sldId id="329" r:id="rId43"/>
    <p:sldId id="330" r:id="rId44"/>
    <p:sldId id="331" r:id="rId45"/>
    <p:sldId id="332" r:id="rId46"/>
    <p:sldId id="333" r:id="rId47"/>
    <p:sldId id="334" r:id="rId48"/>
    <p:sldId id="335" r:id="rId49"/>
    <p:sldId id="336" r:id="rId50"/>
    <p:sldId id="337"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FC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66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jpeg>
</file>

<file path=ppt/media/image11.png>
</file>

<file path=ppt/media/image12.png>
</file>

<file path=ppt/media/image13.jpe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F49BCB-2022-4BE5-BDAA-F5E825D78538}" type="datetimeFigureOut">
              <a:rPr lang="en-US" smtClean="0"/>
              <a:t>7/27/2017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D97373-ABAA-443E-88E3-AD1EA2109FCE}" type="slidenum">
              <a:rPr lang="en-US" smtClean="0"/>
              <a:t>‹#›</a:t>
            </a:fld>
            <a:endParaRPr lang="en-US"/>
          </a:p>
        </p:txBody>
      </p:sp>
    </p:spTree>
    <p:extLst>
      <p:ext uri="{BB962C8B-B14F-4D97-AF65-F5344CB8AC3E}">
        <p14:creationId xmlns:p14="http://schemas.microsoft.com/office/powerpoint/2010/main" val="431761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74C81A6-C97B-4BAA-9BFD-554B1202AF4A}" type="slidenum">
              <a:rPr lang="en-US" altLang="en-US"/>
              <a:pPr/>
              <a:t>17</a:t>
            </a:fld>
            <a:endParaRPr lang="en-US" altLang="en-US"/>
          </a:p>
        </p:txBody>
      </p:sp>
      <p:sp>
        <p:nvSpPr>
          <p:cNvPr id="6146" name="Rectangle 2"/>
          <p:cNvSpPr>
            <a:spLocks noGrp="1" noRot="1" noChangeAspect="1" noChangeArrowheads="1" noTextEdit="1"/>
          </p:cNvSpPr>
          <p:nvPr>
            <p:ph type="sldImg"/>
          </p:nvPr>
        </p:nvSpPr>
        <p:spPr>
          <a:ln/>
        </p:spPr>
      </p:sp>
      <p:sp>
        <p:nvSpPr>
          <p:cNvPr id="614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733348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A33CBB8-A29C-49A5-A238-7EE85C20A807}" type="slidenum">
              <a:rPr lang="en-US" altLang="en-US"/>
              <a:pPr/>
              <a:t>26</a:t>
            </a:fld>
            <a:endParaRPr lang="en-US" altLang="en-US"/>
          </a:p>
        </p:txBody>
      </p:sp>
      <p:sp>
        <p:nvSpPr>
          <p:cNvPr id="41986" name="Rectangle 2"/>
          <p:cNvSpPr>
            <a:spLocks noGrp="1" noRot="1" noChangeAspect="1" noChangeArrowheads="1" noTextEdit="1"/>
          </p:cNvSpPr>
          <p:nvPr>
            <p:ph type="sldImg"/>
          </p:nvPr>
        </p:nvSpPr>
        <p:spPr>
          <a:ln/>
        </p:spPr>
      </p:sp>
      <p:sp>
        <p:nvSpPr>
          <p:cNvPr id="4198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6915463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D0AD4E-2130-4949-88AD-9B338276E486}" type="slidenum">
              <a:rPr lang="en-US" altLang="en-US"/>
              <a:pPr/>
              <a:t>27</a:t>
            </a:fld>
            <a:endParaRPr lang="en-US" altLang="en-US"/>
          </a:p>
        </p:txBody>
      </p:sp>
      <p:sp>
        <p:nvSpPr>
          <p:cNvPr id="43010" name="Rectangle 2"/>
          <p:cNvSpPr>
            <a:spLocks noGrp="1" noRot="1" noChangeAspect="1" noChangeArrowheads="1" noTextEdit="1"/>
          </p:cNvSpPr>
          <p:nvPr>
            <p:ph type="sldImg"/>
          </p:nvPr>
        </p:nvSpPr>
        <p:spPr>
          <a:ln/>
        </p:spPr>
      </p:sp>
      <p:sp>
        <p:nvSpPr>
          <p:cNvPr id="4301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1408922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1DEEBC4-45A3-4AEB-9CB3-5CA640D170FE}" type="slidenum">
              <a:rPr lang="en-US" altLang="en-US"/>
              <a:pPr/>
              <a:t>28</a:t>
            </a:fld>
            <a:endParaRPr lang="en-US" altLang="en-US"/>
          </a:p>
        </p:txBody>
      </p:sp>
      <p:sp>
        <p:nvSpPr>
          <p:cNvPr id="44034" name="Rectangle 2"/>
          <p:cNvSpPr>
            <a:spLocks noGrp="1" noRot="1" noChangeAspect="1" noChangeArrowheads="1" noTextEdit="1"/>
          </p:cNvSpPr>
          <p:nvPr>
            <p:ph type="sldImg"/>
          </p:nvPr>
        </p:nvSpPr>
        <p:spPr>
          <a:ln/>
        </p:spPr>
      </p:sp>
      <p:sp>
        <p:nvSpPr>
          <p:cNvPr id="4403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407970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C622D6-6B07-4C10-8FFB-240770F3158E}" type="slidenum">
              <a:rPr lang="en-US" altLang="en-US"/>
              <a:pPr/>
              <a:t>29</a:t>
            </a:fld>
            <a:endParaRPr lang="en-US" altLang="en-US"/>
          </a:p>
        </p:txBody>
      </p:sp>
      <p:sp>
        <p:nvSpPr>
          <p:cNvPr id="45058" name="Rectangle 2"/>
          <p:cNvSpPr>
            <a:spLocks noGrp="1" noRot="1" noChangeAspect="1" noChangeArrowheads="1" noTextEdit="1"/>
          </p:cNvSpPr>
          <p:nvPr>
            <p:ph type="sldImg"/>
          </p:nvPr>
        </p:nvSpPr>
        <p:spPr>
          <a:ln/>
        </p:spPr>
      </p:sp>
      <p:sp>
        <p:nvSpPr>
          <p:cNvPr id="4505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485915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65572F0-2A44-4605-A77D-0D99025CBE89}" type="slidenum">
              <a:rPr lang="en-US" altLang="en-US"/>
              <a:pPr/>
              <a:t>30</a:t>
            </a:fld>
            <a:endParaRPr lang="en-US" altLang="en-US"/>
          </a:p>
        </p:txBody>
      </p:sp>
      <p:sp>
        <p:nvSpPr>
          <p:cNvPr id="46082" name="Rectangle 2"/>
          <p:cNvSpPr>
            <a:spLocks noGrp="1" noRot="1" noChangeAspect="1" noChangeArrowheads="1" noTextEdit="1"/>
          </p:cNvSpPr>
          <p:nvPr>
            <p:ph type="sldImg"/>
          </p:nvPr>
        </p:nvSpPr>
        <p:spPr>
          <a:ln/>
        </p:spPr>
      </p:sp>
      <p:sp>
        <p:nvSpPr>
          <p:cNvPr id="4608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9541102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BA8EB2-F124-47D5-9068-2802DE714587}" type="slidenum">
              <a:rPr lang="en-US" altLang="en-US"/>
              <a:pPr/>
              <a:t>31</a:t>
            </a:fld>
            <a:endParaRPr lang="en-US" altLang="en-US"/>
          </a:p>
        </p:txBody>
      </p:sp>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2543277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EC3BF87-553B-4565-A0EB-58940E40A6D8}" type="slidenum">
              <a:rPr lang="en-US" altLang="en-US"/>
              <a:pPr/>
              <a:t>32</a:t>
            </a:fld>
            <a:endParaRPr lang="en-US" altLang="en-US"/>
          </a:p>
        </p:txBody>
      </p:sp>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921366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8CA27E-22CB-4FBF-9ABD-FE994AAC23F9}" type="slidenum">
              <a:rPr lang="en-US" altLang="en-US"/>
              <a:pPr/>
              <a:t>33</a:t>
            </a:fld>
            <a:endParaRPr lang="en-US" altLang="en-US"/>
          </a:p>
        </p:txBody>
      </p:sp>
      <p:sp>
        <p:nvSpPr>
          <p:cNvPr id="76802" name="Rectangle 2"/>
          <p:cNvSpPr>
            <a:spLocks noGrp="1" noRot="1" noChangeAspect="1" noChangeArrowheads="1" noTextEdit="1"/>
          </p:cNvSpPr>
          <p:nvPr>
            <p:ph type="sldImg"/>
          </p:nvPr>
        </p:nvSpPr>
        <p:spPr>
          <a:ln/>
        </p:spPr>
      </p:sp>
      <p:sp>
        <p:nvSpPr>
          <p:cNvPr id="7680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89650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E518F48-932B-4D40-BCE4-DA85F35B26EF}" type="slidenum">
              <a:rPr lang="en-US" altLang="en-US"/>
              <a:pPr/>
              <a:t>34</a:t>
            </a:fld>
            <a:endParaRPr lang="en-US" altLang="en-US"/>
          </a:p>
        </p:txBody>
      </p:sp>
      <p:sp>
        <p:nvSpPr>
          <p:cNvPr id="48130" name="Rectangle 2"/>
          <p:cNvSpPr>
            <a:spLocks noGrp="1" noRot="1" noChangeAspect="1" noChangeArrowheads="1" noTextEdit="1"/>
          </p:cNvSpPr>
          <p:nvPr>
            <p:ph type="sldImg"/>
          </p:nvPr>
        </p:nvSpPr>
        <p:spPr>
          <a:ln/>
        </p:spPr>
      </p:sp>
      <p:sp>
        <p:nvSpPr>
          <p:cNvPr id="4813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1563362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885714C-6E0F-4581-BC33-92A8EA53785C}" type="slidenum">
              <a:rPr lang="en-US" altLang="en-US"/>
              <a:pPr/>
              <a:t>35</a:t>
            </a:fld>
            <a:endParaRPr lang="en-US" altLang="en-US"/>
          </a:p>
        </p:txBody>
      </p:sp>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650356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E43F610-6E04-46BD-A4A5-608F7F328CAE}" type="slidenum">
              <a:rPr lang="en-US" altLang="en-US"/>
              <a:pPr/>
              <a:t>18</a:t>
            </a:fld>
            <a:endParaRPr lang="en-US" altLang="en-US"/>
          </a:p>
        </p:txBody>
      </p:sp>
      <p:sp>
        <p:nvSpPr>
          <p:cNvPr id="9218" name="Rectangle 2"/>
          <p:cNvSpPr>
            <a:spLocks noGrp="1" noRot="1" noChangeAspect="1" noChangeArrowheads="1" noTextEdit="1"/>
          </p:cNvSpPr>
          <p:nvPr>
            <p:ph type="sldImg"/>
          </p:nvPr>
        </p:nvSpPr>
        <p:spPr>
          <a:ln/>
        </p:spPr>
      </p:sp>
      <p:sp>
        <p:nvSpPr>
          <p:cNvPr id="921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7274588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893BEA0-58BB-4D65-9DEC-9130C0C715D8}" type="slidenum">
              <a:rPr lang="en-US" altLang="en-US"/>
              <a:pPr/>
              <a:t>36</a:t>
            </a:fld>
            <a:endParaRPr lang="en-US" altLang="en-US"/>
          </a:p>
        </p:txBody>
      </p:sp>
      <p:sp>
        <p:nvSpPr>
          <p:cNvPr id="50178" name="Rectangle 2"/>
          <p:cNvSpPr>
            <a:spLocks noGrp="1" noRot="1" noChangeAspect="1" noChangeArrowheads="1" noTextEdit="1"/>
          </p:cNvSpPr>
          <p:nvPr>
            <p:ph type="sldImg"/>
          </p:nvPr>
        </p:nvSpPr>
        <p:spPr>
          <a:ln/>
        </p:spPr>
      </p:sp>
      <p:sp>
        <p:nvSpPr>
          <p:cNvPr id="5017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7633830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88A7F6-38E4-4CAB-8BBB-828F2C0691BA}" type="slidenum">
              <a:rPr lang="en-US" altLang="en-US"/>
              <a:pPr/>
              <a:t>37</a:t>
            </a:fld>
            <a:endParaRPr lang="en-US" altLang="en-US"/>
          </a:p>
        </p:txBody>
      </p:sp>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1036036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148E99A-F72E-4994-B7F3-928A688A2E3D}" type="slidenum">
              <a:rPr lang="en-US" altLang="en-US"/>
              <a:pPr/>
              <a:t>38</a:t>
            </a:fld>
            <a:endParaRPr lang="en-US" altLang="en-US"/>
          </a:p>
        </p:txBody>
      </p:sp>
      <p:sp>
        <p:nvSpPr>
          <p:cNvPr id="52226" name="Rectangle 2"/>
          <p:cNvSpPr>
            <a:spLocks noGrp="1" noRot="1" noChangeAspect="1" noChangeArrowheads="1" noTextEdit="1"/>
          </p:cNvSpPr>
          <p:nvPr>
            <p:ph type="sldImg"/>
          </p:nvPr>
        </p:nvSpPr>
        <p:spPr>
          <a:ln/>
        </p:spPr>
      </p:sp>
      <p:sp>
        <p:nvSpPr>
          <p:cNvPr id="5222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755700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E2B88A-CBFC-418F-A7DC-4166B228CA64}" type="slidenum">
              <a:rPr lang="en-US" altLang="en-US"/>
              <a:pPr/>
              <a:t>39</a:t>
            </a:fld>
            <a:endParaRPr lang="en-US" altLang="en-US"/>
          </a:p>
        </p:txBody>
      </p:sp>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6494006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117104-8595-4DE2-A835-E4F67E187C9E}" type="slidenum">
              <a:rPr lang="en-US" altLang="en-US"/>
              <a:pPr/>
              <a:t>40</a:t>
            </a:fld>
            <a:endParaRPr lang="en-US" altLang="en-US"/>
          </a:p>
        </p:txBody>
      </p:sp>
      <p:sp>
        <p:nvSpPr>
          <p:cNvPr id="54274" name="Rectangle 2"/>
          <p:cNvSpPr>
            <a:spLocks noGrp="1" noRot="1" noChangeAspect="1" noChangeArrowheads="1" noTextEdit="1"/>
          </p:cNvSpPr>
          <p:nvPr>
            <p:ph type="sldImg"/>
          </p:nvPr>
        </p:nvSpPr>
        <p:spPr>
          <a:ln/>
        </p:spPr>
      </p:sp>
      <p:sp>
        <p:nvSpPr>
          <p:cNvPr id="5427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5209279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15ADFB-844C-48C5-9608-7F96758A04D3}" type="slidenum">
              <a:rPr lang="en-US" altLang="en-US"/>
              <a:pPr/>
              <a:t>41</a:t>
            </a:fld>
            <a:endParaRPr lang="en-US" altLang="en-US"/>
          </a:p>
        </p:txBody>
      </p:sp>
      <p:sp>
        <p:nvSpPr>
          <p:cNvPr id="55298" name="Rectangle 2"/>
          <p:cNvSpPr>
            <a:spLocks noGrp="1" noRot="1" noChangeAspect="1" noChangeArrowheads="1" noTextEdit="1"/>
          </p:cNvSpPr>
          <p:nvPr>
            <p:ph type="sldImg"/>
          </p:nvPr>
        </p:nvSpPr>
        <p:spPr>
          <a:ln/>
        </p:spPr>
      </p:sp>
      <p:sp>
        <p:nvSpPr>
          <p:cNvPr id="5529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8582289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8DB6E4-37C8-47A0-BDC1-110B0097EA8A}" type="slidenum">
              <a:rPr lang="en-US" altLang="en-US"/>
              <a:pPr/>
              <a:t>42</a:t>
            </a:fld>
            <a:endParaRPr lang="en-US" altLang="en-US"/>
          </a:p>
        </p:txBody>
      </p:sp>
      <p:sp>
        <p:nvSpPr>
          <p:cNvPr id="56322" name="Rectangle 2"/>
          <p:cNvSpPr>
            <a:spLocks noGrp="1" noRot="1" noChangeAspect="1" noChangeArrowheads="1" noTextEdit="1"/>
          </p:cNvSpPr>
          <p:nvPr>
            <p:ph type="sldImg"/>
          </p:nvPr>
        </p:nvSpPr>
        <p:spPr>
          <a:ln/>
        </p:spPr>
      </p:sp>
      <p:sp>
        <p:nvSpPr>
          <p:cNvPr id="5632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5555952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7C030C5-E2FD-4043-A78D-B3A84AAF41F2}" type="slidenum">
              <a:rPr lang="en-US" altLang="en-US"/>
              <a:pPr/>
              <a:t>43</a:t>
            </a:fld>
            <a:endParaRPr lang="en-US" altLang="en-US"/>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0466318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274A73-03D8-4531-80F1-1AA98A23E75E}" type="slidenum">
              <a:rPr lang="en-US" altLang="en-US"/>
              <a:pPr/>
              <a:t>44</a:t>
            </a:fld>
            <a:endParaRPr lang="en-US" altLang="en-US"/>
          </a:p>
        </p:txBody>
      </p:sp>
      <p:sp>
        <p:nvSpPr>
          <p:cNvPr id="66562" name="Rectangle 2"/>
          <p:cNvSpPr>
            <a:spLocks noGrp="1" noRot="1" noChangeAspect="1" noChangeArrowheads="1" noTextEdit="1"/>
          </p:cNvSpPr>
          <p:nvPr>
            <p:ph type="sldImg"/>
          </p:nvPr>
        </p:nvSpPr>
        <p:spPr>
          <a:ln/>
        </p:spPr>
      </p:sp>
      <p:sp>
        <p:nvSpPr>
          <p:cNvPr id="6656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2765417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1BB3EBA-A795-4DF9-AC6F-2E08951DB823}" type="slidenum">
              <a:rPr lang="en-US" altLang="en-US"/>
              <a:pPr/>
              <a:t>45</a:t>
            </a:fld>
            <a:endParaRPr lang="en-US" altLang="en-US"/>
          </a:p>
        </p:txBody>
      </p:sp>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8271756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A185A16-AE98-4F8D-B6D8-7C7FD7692D7D}" type="slidenum">
              <a:rPr lang="en-US" altLang="en-US"/>
              <a:pPr/>
              <a:t>19</a:t>
            </a:fld>
            <a:endParaRPr lang="en-US" altLang="en-US"/>
          </a:p>
        </p:txBody>
      </p:sp>
      <p:sp>
        <p:nvSpPr>
          <p:cNvPr id="10242" name="Rectangle 2"/>
          <p:cNvSpPr>
            <a:spLocks noGrp="1" noRot="1" noChangeAspect="1" noChangeArrowheads="1" noTextEdit="1"/>
          </p:cNvSpPr>
          <p:nvPr>
            <p:ph type="sldImg"/>
          </p:nvPr>
        </p:nvSpPr>
        <p:spPr>
          <a:ln/>
        </p:spPr>
      </p:sp>
      <p:sp>
        <p:nvSpPr>
          <p:cNvPr id="1024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7351578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41B3755-16EE-4AF5-AC54-4F4E67BC8A1E}" type="slidenum">
              <a:rPr lang="en-US" altLang="en-US"/>
              <a:pPr/>
              <a:t>46</a:t>
            </a:fld>
            <a:endParaRPr lang="en-US" altLang="en-US"/>
          </a:p>
        </p:txBody>
      </p:sp>
      <p:sp>
        <p:nvSpPr>
          <p:cNvPr id="58370" name="Rectangle 2"/>
          <p:cNvSpPr>
            <a:spLocks noGrp="1" noRot="1" noChangeAspect="1" noChangeArrowheads="1" noTextEdit="1"/>
          </p:cNvSpPr>
          <p:nvPr>
            <p:ph type="sldImg"/>
          </p:nvPr>
        </p:nvSpPr>
        <p:spPr>
          <a:ln/>
        </p:spPr>
      </p:sp>
      <p:sp>
        <p:nvSpPr>
          <p:cNvPr id="5837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2382105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A82C732-BF67-441C-9E51-E41633408450}" type="slidenum">
              <a:rPr lang="en-US" altLang="en-US"/>
              <a:pPr/>
              <a:t>47</a:t>
            </a:fld>
            <a:endParaRPr lang="en-US" altLang="en-US"/>
          </a:p>
        </p:txBody>
      </p:sp>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9201368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4227F06-757F-4E1F-9DD1-DA1736ABFFA4}" type="slidenum">
              <a:rPr lang="en-US" altLang="en-US"/>
              <a:pPr/>
              <a:t>48</a:t>
            </a:fld>
            <a:endParaRPr lang="en-US" altLang="en-US"/>
          </a:p>
        </p:txBody>
      </p:sp>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5845524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93646C-7D37-4F86-A853-57E73E629B3B}" type="slidenum">
              <a:rPr lang="en-US" altLang="en-US"/>
              <a:pPr/>
              <a:t>49</a:t>
            </a:fld>
            <a:endParaRPr lang="en-US" altLang="en-US"/>
          </a:p>
        </p:txBody>
      </p:sp>
      <p:sp>
        <p:nvSpPr>
          <p:cNvPr id="70658" name="Rectangle 2"/>
          <p:cNvSpPr>
            <a:spLocks noGrp="1" noRot="1" noChangeAspect="1" noChangeArrowheads="1" noTextEdit="1"/>
          </p:cNvSpPr>
          <p:nvPr>
            <p:ph type="sldImg"/>
          </p:nvPr>
        </p:nvSpPr>
        <p:spPr>
          <a:ln/>
        </p:spPr>
      </p:sp>
      <p:sp>
        <p:nvSpPr>
          <p:cNvPr id="7065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8849284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A5DD3BD-FA92-4D0D-ADA3-8011E45E2BBF}" type="slidenum">
              <a:rPr lang="en-US" altLang="en-US"/>
              <a:pPr/>
              <a:t>50</a:t>
            </a:fld>
            <a:endParaRPr lang="en-US" altLang="en-US"/>
          </a:p>
        </p:txBody>
      </p:sp>
      <p:sp>
        <p:nvSpPr>
          <p:cNvPr id="71682" name="Rectangle 2"/>
          <p:cNvSpPr>
            <a:spLocks noGrp="1" noRot="1" noChangeAspect="1" noChangeArrowheads="1" noTextEdit="1"/>
          </p:cNvSpPr>
          <p:nvPr>
            <p:ph type="sldImg"/>
          </p:nvPr>
        </p:nvSpPr>
        <p:spPr>
          <a:ln/>
        </p:spPr>
      </p:sp>
      <p:sp>
        <p:nvSpPr>
          <p:cNvPr id="7168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353870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DE4DEA9-3727-47AE-95F5-64B53C04C4B0}" type="slidenum">
              <a:rPr lang="en-US" altLang="en-US"/>
              <a:pPr/>
              <a:t>20</a:t>
            </a:fld>
            <a:endParaRPr lang="en-US" altLang="en-US"/>
          </a:p>
        </p:txBody>
      </p:sp>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0362532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EE7A14-452F-411E-92E4-F228099EB2C1}" type="slidenum">
              <a:rPr lang="en-US" altLang="en-US"/>
              <a:pPr/>
              <a:t>21</a:t>
            </a:fld>
            <a:endParaRPr lang="en-US" altLang="en-US"/>
          </a:p>
        </p:txBody>
      </p:sp>
      <p:sp>
        <p:nvSpPr>
          <p:cNvPr id="37890" name="Rectangle 2"/>
          <p:cNvSpPr>
            <a:spLocks noGrp="1" noRot="1" noChangeAspect="1" noChangeArrowheads="1" noTextEdit="1"/>
          </p:cNvSpPr>
          <p:nvPr>
            <p:ph type="sldImg"/>
          </p:nvPr>
        </p:nvSpPr>
        <p:spPr>
          <a:ln/>
        </p:spPr>
      </p:sp>
      <p:sp>
        <p:nvSpPr>
          <p:cNvPr id="3789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214382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CB02C8-752B-4CA9-BAEE-604566A48B30}" type="slidenum">
              <a:rPr lang="en-US" altLang="en-US"/>
              <a:pPr/>
              <a:t>22</a:t>
            </a:fld>
            <a:endParaRPr lang="en-US" altLang="en-US"/>
          </a:p>
        </p:txBody>
      </p:sp>
      <p:sp>
        <p:nvSpPr>
          <p:cNvPr id="38914" name="Rectangle 2"/>
          <p:cNvSpPr>
            <a:spLocks noGrp="1" noRot="1" noChangeAspect="1" noChangeArrowheads="1" noTextEdit="1"/>
          </p:cNvSpPr>
          <p:nvPr>
            <p:ph type="sldImg"/>
          </p:nvPr>
        </p:nvSpPr>
        <p:spPr>
          <a:ln/>
        </p:spPr>
      </p:sp>
      <p:sp>
        <p:nvSpPr>
          <p:cNvPr id="3891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9345058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B6C23CA-D8D2-47A5-BB89-BA2243F61692}" type="slidenum">
              <a:rPr lang="en-US" altLang="en-US"/>
              <a:pPr/>
              <a:t>23</a:t>
            </a:fld>
            <a:endParaRPr lang="en-US" altLang="en-US"/>
          </a:p>
        </p:txBody>
      </p:sp>
      <p:sp>
        <p:nvSpPr>
          <p:cNvPr id="39938" name="Rectangle 2"/>
          <p:cNvSpPr>
            <a:spLocks noGrp="1" noRot="1" noChangeAspect="1" noChangeArrowheads="1" noTextEdit="1"/>
          </p:cNvSpPr>
          <p:nvPr>
            <p:ph type="sldImg"/>
          </p:nvPr>
        </p:nvSpPr>
        <p:spPr>
          <a:ln/>
        </p:spPr>
      </p:sp>
      <p:sp>
        <p:nvSpPr>
          <p:cNvPr id="3993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1940303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61587A3-722B-49A4-A32F-DD315C112F94}" type="slidenum">
              <a:rPr lang="en-US" altLang="en-US"/>
              <a:pPr/>
              <a:t>24</a:t>
            </a:fld>
            <a:endParaRPr lang="en-US" altLang="en-US"/>
          </a:p>
        </p:txBody>
      </p:sp>
      <p:sp>
        <p:nvSpPr>
          <p:cNvPr id="78850" name="Rectangle 2"/>
          <p:cNvSpPr>
            <a:spLocks noGrp="1" noRot="1" noChangeAspect="1" noChangeArrowheads="1" noTextEdit="1"/>
          </p:cNvSpPr>
          <p:nvPr>
            <p:ph type="sldImg"/>
          </p:nvPr>
        </p:nvSpPr>
        <p:spPr>
          <a:ln/>
        </p:spPr>
      </p:sp>
      <p:sp>
        <p:nvSpPr>
          <p:cNvPr id="7885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879425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4326717-F608-4941-BE3E-B451A5826B6B}" type="slidenum">
              <a:rPr lang="en-US" altLang="en-US"/>
              <a:pPr/>
              <a:t>25</a:t>
            </a:fld>
            <a:endParaRPr lang="en-US" altLang="en-US"/>
          </a:p>
        </p:txBody>
      </p:sp>
      <p:sp>
        <p:nvSpPr>
          <p:cNvPr id="40962" name="Rectangle 2"/>
          <p:cNvSpPr>
            <a:spLocks noGrp="1" noRot="1" noChangeAspect="1" noChangeArrowheads="1" noTextEdit="1"/>
          </p:cNvSpPr>
          <p:nvPr>
            <p:ph type="sldImg"/>
          </p:nvPr>
        </p:nvSpPr>
        <p:spPr>
          <a:ln/>
        </p:spPr>
      </p:sp>
      <p:sp>
        <p:nvSpPr>
          <p:cNvPr id="4096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829135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7/27/2017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7/27/2017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E36636D-D922-432D-A958-524484B5923D}" type="datetimeFigureOut">
              <a:rPr lang="en-US" dirty="0"/>
              <a:pPr/>
              <a:t>7/27/2017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8E36636D-D922-432D-A958-524484B5923D}" type="datetimeFigureOut">
              <a:rPr lang="en-US" dirty="0"/>
              <a:pPr/>
              <a:t>7/27/2017</a:t>
            </a:fld>
            <a:endParaRPr lang="en-US" dirty="0"/>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DF28FB93-0A08-4E7D-8E63-9EFA29F1E093}"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2" r:id="rId10"/>
    <p:sldLayoutId id="2147483853" r:id="rId11"/>
    <p:sldLayoutId id="2147483854" r:id="rId12"/>
    <p:sldLayoutId id="2147483855" r:id="rId13"/>
    <p:sldLayoutId id="2147483858" r:id="rId14"/>
    <p:sldLayoutId id="2147483859" r:id="rId15"/>
    <p:sldLayoutId id="2147483850" r:id="rId16"/>
    <p:sldLayoutId id="2147483851"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t"/>
          <a:lstStyle/>
          <a:p>
            <a:r>
              <a:rPr lang="en-US" dirty="0" smtClean="0"/>
              <a:t>Associative Memory</a:t>
            </a:r>
            <a:endParaRPr lang="en-US" dirty="0"/>
          </a:p>
        </p:txBody>
      </p:sp>
      <p:sp>
        <p:nvSpPr>
          <p:cNvPr id="3" name="Subtitle 2"/>
          <p:cNvSpPr>
            <a:spLocks noGrp="1"/>
          </p:cNvSpPr>
          <p:nvPr>
            <p:ph type="subTitle" idx="1"/>
          </p:nvPr>
        </p:nvSpPr>
        <p:spPr/>
        <p:txBody>
          <a:bodyPr>
            <a:normAutofit/>
          </a:bodyPr>
          <a:lstStyle/>
          <a:p>
            <a:r>
              <a:rPr lang="en-US" sz="2400" dirty="0" smtClean="0"/>
              <a:t>Tanmay Bhowmik</a:t>
            </a:r>
            <a:endParaRPr lang="en-US" sz="2400" dirty="0"/>
          </a:p>
        </p:txBody>
      </p:sp>
    </p:spTree>
    <p:extLst>
      <p:ext uri="{BB962C8B-B14F-4D97-AF65-F5344CB8AC3E}">
        <p14:creationId xmlns:p14="http://schemas.microsoft.com/office/powerpoint/2010/main" val="6132015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021588" y="1407886"/>
            <a:ext cx="8636232" cy="5160803"/>
          </a:xfrm>
          <a:prstGeom prst="rect">
            <a:avLst/>
          </a:prstGeom>
        </p:spPr>
      </p:pic>
      <p:sp>
        <p:nvSpPr>
          <p:cNvPr id="5" name="Title 1"/>
          <p:cNvSpPr txBox="1">
            <a:spLocks/>
          </p:cNvSpPr>
          <p:nvPr/>
        </p:nvSpPr>
        <p:spPr>
          <a:xfrm>
            <a:off x="1370693" y="249"/>
            <a:ext cx="9440034" cy="1117352"/>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dirty="0" smtClean="0"/>
              <a:t>Associative Memory Organization</a:t>
            </a:r>
            <a:endParaRPr lang="en-US" sz="4400" dirty="0"/>
          </a:p>
        </p:txBody>
      </p:sp>
    </p:spTree>
    <p:extLst>
      <p:ext uri="{BB962C8B-B14F-4D97-AF65-F5344CB8AC3E}">
        <p14:creationId xmlns:p14="http://schemas.microsoft.com/office/powerpoint/2010/main" val="42361571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8629" y="1451429"/>
            <a:ext cx="10961967" cy="5058553"/>
          </a:xfrm>
        </p:spPr>
        <p:txBody>
          <a:bodyPr>
            <a:noAutofit/>
          </a:bodyPr>
          <a:lstStyle/>
          <a:p>
            <a:pPr>
              <a:buFont typeface="Wingdings" panose="05000000000000000000" pitchFamily="2" charset="2"/>
              <a:buChar char="Ø"/>
            </a:pPr>
            <a:r>
              <a:rPr lang="en-US" sz="2800" b="1" dirty="0"/>
              <a:t>Write </a:t>
            </a:r>
            <a:r>
              <a:rPr lang="en-US" sz="2800" b="1" dirty="0" smtClean="0"/>
              <a:t>operation</a:t>
            </a:r>
            <a:r>
              <a:rPr lang="en-US" sz="2800" dirty="0" smtClean="0"/>
              <a:t>:</a:t>
            </a:r>
          </a:p>
          <a:p>
            <a:pPr>
              <a:buFont typeface="Wingdings" panose="05000000000000000000" pitchFamily="2" charset="2"/>
              <a:buChar char="Ø"/>
            </a:pPr>
            <a:r>
              <a:rPr lang="en-US" sz="2800" dirty="0"/>
              <a:t>If the entire memory is loaded with new information at once prior to search operation then writing can be done by addressing each location in sequence.</a:t>
            </a:r>
          </a:p>
          <a:p>
            <a:pPr>
              <a:buFont typeface="Wingdings" panose="05000000000000000000" pitchFamily="2" charset="2"/>
              <a:buChar char="Ø"/>
            </a:pPr>
            <a:r>
              <a:rPr lang="en-US" sz="2800" dirty="0"/>
              <a:t>Tag register contain as many bits as there are words in memory. </a:t>
            </a:r>
          </a:p>
          <a:p>
            <a:pPr>
              <a:buFont typeface="Wingdings" panose="05000000000000000000" pitchFamily="2" charset="2"/>
              <a:buChar char="Ø"/>
            </a:pPr>
            <a:r>
              <a:rPr lang="en-US" sz="2800" dirty="0"/>
              <a:t>It contain 1 for active word and 0 for inactive word</a:t>
            </a:r>
            <a:r>
              <a:rPr lang="en-US" sz="2800" dirty="0" smtClean="0"/>
              <a:t>.</a:t>
            </a:r>
          </a:p>
          <a:p>
            <a:pPr>
              <a:buFont typeface="Wingdings" panose="05000000000000000000" pitchFamily="2" charset="2"/>
              <a:buChar char="Ø"/>
            </a:pPr>
            <a:r>
              <a:rPr lang="en-US" sz="2800" dirty="0"/>
              <a:t>If the word is to be inserted, tag register is scanned until 0 is found and word is written at that position and bit is change to 1.</a:t>
            </a:r>
          </a:p>
          <a:p>
            <a:pPr>
              <a:buFont typeface="Wingdings" panose="05000000000000000000" pitchFamily="2" charset="2"/>
              <a:buChar char="Ø"/>
            </a:pPr>
            <a:endParaRPr lang="en-US" sz="2800" dirty="0" smtClean="0"/>
          </a:p>
          <a:p>
            <a:pPr>
              <a:buFont typeface="Wingdings" panose="05000000000000000000" pitchFamily="2" charset="2"/>
              <a:buChar char="Ø"/>
            </a:pPr>
            <a:endParaRPr lang="en-US" sz="2800" dirty="0"/>
          </a:p>
        </p:txBody>
      </p:sp>
      <p:sp>
        <p:nvSpPr>
          <p:cNvPr id="5" name="Title 1"/>
          <p:cNvSpPr txBox="1">
            <a:spLocks/>
          </p:cNvSpPr>
          <p:nvPr/>
        </p:nvSpPr>
        <p:spPr>
          <a:xfrm>
            <a:off x="1370693" y="249"/>
            <a:ext cx="9440034" cy="1117352"/>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dirty="0" smtClean="0"/>
              <a:t>Associative Memory Organization</a:t>
            </a:r>
            <a:endParaRPr lang="en-US" sz="4400" dirty="0"/>
          </a:p>
        </p:txBody>
      </p:sp>
    </p:spTree>
    <p:extLst>
      <p:ext uri="{BB962C8B-B14F-4D97-AF65-F5344CB8AC3E}">
        <p14:creationId xmlns:p14="http://schemas.microsoft.com/office/powerpoint/2010/main" val="25546933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3794" y="1529253"/>
            <a:ext cx="10712149" cy="4639322"/>
          </a:xfrm>
        </p:spPr>
        <p:txBody>
          <a:bodyPr>
            <a:normAutofit/>
          </a:bodyPr>
          <a:lstStyle/>
          <a:p>
            <a:pPr>
              <a:buFont typeface="Wingdings" panose="05000000000000000000" pitchFamily="2" charset="2"/>
              <a:buChar char="Ø"/>
            </a:pPr>
            <a:r>
              <a:rPr lang="en-US" sz="2700" b="1" dirty="0" smtClean="0"/>
              <a:t>Read Operation:</a:t>
            </a:r>
          </a:p>
          <a:p>
            <a:pPr>
              <a:buFont typeface="Wingdings" panose="05000000000000000000" pitchFamily="2" charset="2"/>
              <a:buChar char="Ø"/>
            </a:pPr>
            <a:r>
              <a:rPr lang="en-US" sz="2700" dirty="0" smtClean="0"/>
              <a:t>When </a:t>
            </a:r>
            <a:r>
              <a:rPr lang="en-US" sz="2700" dirty="0"/>
              <a:t>a word is to be read from an associative memory, the contents of the word, or a part of the word is specified. </a:t>
            </a:r>
            <a:endParaRPr lang="en-US" sz="2700" dirty="0" smtClean="0"/>
          </a:p>
          <a:p>
            <a:pPr>
              <a:buFont typeface="Wingdings" panose="05000000000000000000" pitchFamily="2" charset="2"/>
              <a:buChar char="Ø"/>
            </a:pPr>
            <a:r>
              <a:rPr lang="en-US" sz="2700" dirty="0"/>
              <a:t>If more than one word match with the content, all the matched words will have 1 in the corresponding bit position in match register.</a:t>
            </a:r>
          </a:p>
          <a:p>
            <a:pPr>
              <a:buFont typeface="Wingdings" panose="05000000000000000000" pitchFamily="2" charset="2"/>
              <a:buChar char="Ø"/>
            </a:pPr>
            <a:r>
              <a:rPr lang="en-US" sz="2700" dirty="0"/>
              <a:t>Matched words are then read in sequence by applying a read signal to each word line.</a:t>
            </a:r>
          </a:p>
          <a:p>
            <a:pPr>
              <a:buFont typeface="Wingdings" panose="05000000000000000000" pitchFamily="2" charset="2"/>
              <a:buChar char="Ø"/>
            </a:pPr>
            <a:r>
              <a:rPr lang="en-US" sz="2700" dirty="0"/>
              <a:t>In most application, the associative memory stores a table with no two identical items under a given key</a:t>
            </a:r>
            <a:r>
              <a:rPr lang="en-US" sz="2700" dirty="0" smtClean="0"/>
              <a:t>.</a:t>
            </a:r>
          </a:p>
          <a:p>
            <a:pPr>
              <a:buFont typeface="Wingdings" panose="05000000000000000000" pitchFamily="2" charset="2"/>
              <a:buChar char="Ø"/>
            </a:pPr>
            <a:endParaRPr lang="en-US" sz="2700" b="1" dirty="0"/>
          </a:p>
        </p:txBody>
      </p:sp>
      <p:sp>
        <p:nvSpPr>
          <p:cNvPr id="6" name="Title 1"/>
          <p:cNvSpPr txBox="1">
            <a:spLocks/>
          </p:cNvSpPr>
          <p:nvPr/>
        </p:nvSpPr>
        <p:spPr>
          <a:xfrm>
            <a:off x="1370693" y="249"/>
            <a:ext cx="9440034" cy="1117352"/>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dirty="0" smtClean="0"/>
              <a:t>Associative Memory Organization</a:t>
            </a:r>
            <a:endParaRPr lang="en-US" sz="4400" dirty="0"/>
          </a:p>
        </p:txBody>
      </p:sp>
    </p:spTree>
    <p:extLst>
      <p:ext uri="{BB962C8B-B14F-4D97-AF65-F5344CB8AC3E}">
        <p14:creationId xmlns:p14="http://schemas.microsoft.com/office/powerpoint/2010/main" val="2207603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88347" y="1596570"/>
            <a:ext cx="10604726" cy="4526508"/>
          </a:xfrm>
        </p:spPr>
        <p:txBody>
          <a:bodyPr>
            <a:noAutofit/>
          </a:bodyPr>
          <a:lstStyle/>
          <a:p>
            <a:pPr algn="just">
              <a:buFont typeface="Wingdings" panose="05000000000000000000" pitchFamily="2" charset="2"/>
              <a:buChar char="Ø"/>
            </a:pPr>
            <a:r>
              <a:rPr lang="en-US" sz="2700" dirty="0" smtClean="0"/>
              <a:t>It is </a:t>
            </a:r>
            <a:r>
              <a:rPr lang="en-US" sz="2700" dirty="0"/>
              <a:t>a hardware search engines, a special </a:t>
            </a:r>
            <a:r>
              <a:rPr lang="en-US" sz="2700" b="1" dirty="0"/>
              <a:t>type of computer memory</a:t>
            </a:r>
            <a:r>
              <a:rPr lang="en-US" sz="2700" dirty="0"/>
              <a:t> used in certain very high searching </a:t>
            </a:r>
            <a:r>
              <a:rPr lang="en-US" sz="2700" dirty="0" smtClean="0"/>
              <a:t>applications.</a:t>
            </a:r>
          </a:p>
          <a:p>
            <a:pPr algn="just">
              <a:buFont typeface="Wingdings" panose="05000000000000000000" pitchFamily="2" charset="2"/>
              <a:buChar char="Ø"/>
            </a:pPr>
            <a:endParaRPr lang="en-US" sz="2700" dirty="0" smtClean="0"/>
          </a:p>
          <a:p>
            <a:pPr algn="just">
              <a:buFont typeface="Wingdings" panose="05000000000000000000" pitchFamily="2" charset="2"/>
              <a:buChar char="Ø"/>
            </a:pPr>
            <a:r>
              <a:rPr lang="en-US" sz="2700" dirty="0" smtClean="0"/>
              <a:t>composed </a:t>
            </a:r>
            <a:r>
              <a:rPr lang="en-US" sz="2700" dirty="0"/>
              <a:t>of conventional semiconductor memory (usually </a:t>
            </a:r>
            <a:r>
              <a:rPr lang="en-US" sz="2700" b="1" dirty="0"/>
              <a:t>SRAM</a:t>
            </a:r>
            <a:r>
              <a:rPr lang="en-US" sz="2700" dirty="0"/>
              <a:t>) with added comparison circuitry that enable a search operation to complete in a single clock cycle</a:t>
            </a:r>
            <a:r>
              <a:rPr lang="en-US" sz="2700" dirty="0" smtClean="0"/>
              <a:t>.</a:t>
            </a:r>
          </a:p>
          <a:p>
            <a:pPr algn="just">
              <a:buFont typeface="Wingdings" panose="05000000000000000000" pitchFamily="2" charset="2"/>
              <a:buChar char="Ø"/>
            </a:pPr>
            <a:endParaRPr lang="en-US" sz="2700" dirty="0" smtClean="0"/>
          </a:p>
          <a:p>
            <a:pPr algn="just">
              <a:buFont typeface="Wingdings" panose="05000000000000000000" pitchFamily="2" charset="2"/>
              <a:buChar char="Ø"/>
            </a:pPr>
            <a:r>
              <a:rPr lang="en-US" sz="2700" b="1" dirty="0" smtClean="0"/>
              <a:t>SRAM </a:t>
            </a:r>
            <a:r>
              <a:rPr lang="en-US" sz="2700" dirty="0" smtClean="0"/>
              <a:t>is </a:t>
            </a:r>
            <a:r>
              <a:rPr lang="en-US" sz="2700" dirty="0"/>
              <a:t>a type of semiconductor memory that uses bistable latching circuitry to store each bit.</a:t>
            </a:r>
          </a:p>
          <a:p>
            <a:pPr algn="just">
              <a:buFont typeface="Wingdings" panose="05000000000000000000" pitchFamily="2" charset="2"/>
              <a:buChar char="Ø"/>
            </a:pPr>
            <a:endParaRPr lang="en-US" sz="2700" dirty="0" smtClean="0"/>
          </a:p>
          <a:p>
            <a:pPr algn="just">
              <a:buFont typeface="Wingdings" panose="05000000000000000000" pitchFamily="2" charset="2"/>
              <a:buChar char="Ø"/>
            </a:pPr>
            <a:endParaRPr lang="en-US" sz="2700" dirty="0"/>
          </a:p>
        </p:txBody>
      </p:sp>
      <p:sp>
        <p:nvSpPr>
          <p:cNvPr id="5" name="Title 1"/>
          <p:cNvSpPr txBox="1">
            <a:spLocks/>
          </p:cNvSpPr>
          <p:nvPr/>
        </p:nvSpPr>
        <p:spPr>
          <a:xfrm>
            <a:off x="1370693" y="249"/>
            <a:ext cx="9440034" cy="1117352"/>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dirty="0" smtClean="0"/>
              <a:t>Associative Memory Architecture</a:t>
            </a:r>
            <a:endParaRPr lang="en-US" sz="4400" dirty="0"/>
          </a:p>
        </p:txBody>
      </p:sp>
    </p:spTree>
    <p:extLst>
      <p:ext uri="{BB962C8B-B14F-4D97-AF65-F5344CB8AC3E}">
        <p14:creationId xmlns:p14="http://schemas.microsoft.com/office/powerpoint/2010/main" val="25243293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3795" y="1364343"/>
            <a:ext cx="10353762" cy="5181600"/>
          </a:xfrm>
        </p:spPr>
        <p:txBody>
          <a:bodyPr>
            <a:normAutofit fontScale="92500" lnSpcReduction="20000"/>
          </a:bodyPr>
          <a:lstStyle/>
          <a:p>
            <a:pPr marL="36900" indent="0" algn="just">
              <a:buNone/>
            </a:pPr>
            <a:r>
              <a:rPr lang="en-US" sz="2700" dirty="0" smtClean="0"/>
              <a:t>There are two types of Associative memory, which both are used in different conditions.</a:t>
            </a:r>
          </a:p>
          <a:p>
            <a:pPr algn="just">
              <a:buFont typeface="Wingdings" panose="05000000000000000000" pitchFamily="2" charset="2"/>
              <a:buChar char="Ø"/>
            </a:pPr>
            <a:r>
              <a:rPr lang="en-US" sz="2700" dirty="0"/>
              <a:t> </a:t>
            </a:r>
            <a:r>
              <a:rPr lang="en-US" sz="2700" b="1" dirty="0" smtClean="0"/>
              <a:t>Auto-associative</a:t>
            </a:r>
          </a:p>
          <a:p>
            <a:pPr marL="798513" indent="0" algn="just">
              <a:buNone/>
            </a:pPr>
            <a:r>
              <a:rPr lang="en-US" sz="2700" dirty="0" smtClean="0"/>
              <a:t>Auto-associative </a:t>
            </a:r>
            <a:r>
              <a:rPr lang="en-US" sz="2700" dirty="0"/>
              <a:t>memory takes back(retrieves) a previously stored pattern that most closely resembles the current pattern</a:t>
            </a:r>
            <a:r>
              <a:rPr lang="en-US" sz="2700" dirty="0" smtClean="0"/>
              <a:t>.</a:t>
            </a:r>
          </a:p>
          <a:p>
            <a:pPr marL="798513" indent="0" algn="just">
              <a:buNone/>
            </a:pPr>
            <a:endParaRPr lang="en-US" sz="2700" dirty="0"/>
          </a:p>
          <a:p>
            <a:pPr marL="406400" indent="-347663" algn="just">
              <a:buFont typeface="Wingdings" panose="05000000000000000000" pitchFamily="2" charset="2"/>
              <a:buChar char="Ø"/>
            </a:pPr>
            <a:r>
              <a:rPr lang="en-US" sz="2700" b="1" dirty="0"/>
              <a:t>Hetero-associative</a:t>
            </a:r>
          </a:p>
          <a:p>
            <a:pPr marL="798513" indent="0" algn="just">
              <a:buNone/>
            </a:pPr>
            <a:r>
              <a:rPr lang="en-US" sz="2700" dirty="0"/>
              <a:t>Hetero-associative memory, the retrieved pattern is in general, different from the input pattern not only in content but possibly also in type and format.</a:t>
            </a:r>
          </a:p>
          <a:p>
            <a:pPr marL="798513" indent="0" algn="just">
              <a:buNone/>
            </a:pPr>
            <a:r>
              <a:rPr lang="en-US" sz="2700" dirty="0" smtClean="0"/>
              <a:t>Neural </a:t>
            </a:r>
            <a:r>
              <a:rPr lang="en-US" sz="2700" dirty="0"/>
              <a:t>networks are used to implement these associative memory models called NAM (</a:t>
            </a:r>
            <a:r>
              <a:rPr lang="en-US" sz="2700" dirty="0" smtClean="0"/>
              <a:t>Neural </a:t>
            </a:r>
            <a:r>
              <a:rPr lang="en-US" sz="2700" dirty="0"/>
              <a:t>associative memory).</a:t>
            </a:r>
          </a:p>
          <a:p>
            <a:pPr marL="58738" indent="0" algn="just">
              <a:buNone/>
            </a:pPr>
            <a:endParaRPr lang="en-US" sz="2700" dirty="0" smtClean="0"/>
          </a:p>
          <a:p>
            <a:pPr marL="0" indent="0" algn="just">
              <a:buNone/>
            </a:pPr>
            <a:endParaRPr lang="en-US" sz="2700" dirty="0"/>
          </a:p>
          <a:p>
            <a:pPr algn="just"/>
            <a:endParaRPr lang="en-US" sz="2700" dirty="0"/>
          </a:p>
        </p:txBody>
      </p:sp>
      <p:sp>
        <p:nvSpPr>
          <p:cNvPr id="4" name="Title 1"/>
          <p:cNvSpPr txBox="1">
            <a:spLocks/>
          </p:cNvSpPr>
          <p:nvPr/>
        </p:nvSpPr>
        <p:spPr>
          <a:xfrm>
            <a:off x="1370693" y="249"/>
            <a:ext cx="9440034" cy="1117352"/>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dirty="0"/>
              <a:t>Types of Associative memory</a:t>
            </a:r>
          </a:p>
        </p:txBody>
      </p:sp>
    </p:spTree>
    <p:extLst>
      <p:ext uri="{BB962C8B-B14F-4D97-AF65-F5344CB8AC3E}">
        <p14:creationId xmlns:p14="http://schemas.microsoft.com/office/powerpoint/2010/main" val="8215509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4114" y="1320801"/>
            <a:ext cx="11030857" cy="4876800"/>
          </a:xfrm>
        </p:spPr>
        <p:txBody>
          <a:bodyPr>
            <a:normAutofit lnSpcReduction="10000"/>
          </a:bodyPr>
          <a:lstStyle/>
          <a:p>
            <a:pPr>
              <a:buFont typeface="Wingdings" panose="05000000000000000000" pitchFamily="2" charset="2"/>
              <a:buChar char="Ø"/>
            </a:pPr>
            <a:r>
              <a:rPr lang="en-US" sz="2900" dirty="0" smtClean="0"/>
              <a:t>This </a:t>
            </a:r>
            <a:r>
              <a:rPr lang="en-US" sz="2900" dirty="0"/>
              <a:t>is suitable for parallel searches. It is also used where search time needs to be </a:t>
            </a:r>
            <a:r>
              <a:rPr lang="en-US" sz="2900" dirty="0" smtClean="0"/>
              <a:t>shorten.</a:t>
            </a:r>
          </a:p>
          <a:p>
            <a:pPr>
              <a:buFont typeface="Wingdings" panose="05000000000000000000" pitchFamily="2" charset="2"/>
              <a:buChar char="Ø"/>
            </a:pPr>
            <a:endParaRPr lang="en-US" sz="2900" dirty="0"/>
          </a:p>
          <a:p>
            <a:pPr>
              <a:buFont typeface="Wingdings" panose="05000000000000000000" pitchFamily="2" charset="2"/>
              <a:buChar char="Ø"/>
            </a:pPr>
            <a:r>
              <a:rPr lang="en-US" sz="2900" dirty="0" smtClean="0"/>
              <a:t>Associative </a:t>
            </a:r>
            <a:r>
              <a:rPr lang="en-US" sz="2900" dirty="0"/>
              <a:t>memory is often used to speed up databases, in neural networks and in the page tables used by the virtual memory of modern computers</a:t>
            </a:r>
            <a:r>
              <a:rPr lang="en-US" sz="2900" dirty="0" smtClean="0"/>
              <a:t>.</a:t>
            </a:r>
          </a:p>
          <a:p>
            <a:pPr>
              <a:buFont typeface="Wingdings" panose="05000000000000000000" pitchFamily="2" charset="2"/>
              <a:buChar char="Ø"/>
            </a:pPr>
            <a:endParaRPr lang="en-US" sz="2900" dirty="0"/>
          </a:p>
          <a:p>
            <a:pPr>
              <a:buFont typeface="Wingdings" panose="05000000000000000000" pitchFamily="2" charset="2"/>
              <a:buChar char="Ø"/>
            </a:pPr>
            <a:r>
              <a:rPr lang="en-US" sz="2900" dirty="0" smtClean="0"/>
              <a:t>CAM-design </a:t>
            </a:r>
            <a:r>
              <a:rPr lang="en-US" sz="2900" dirty="0"/>
              <a:t>challenge is to reduce power consumption associated with the large amount of parallel active circuitry, without sacriﬁcing speed or memory </a:t>
            </a:r>
            <a:r>
              <a:rPr lang="en-US" sz="2900" dirty="0" smtClean="0"/>
              <a:t>density.</a:t>
            </a:r>
            <a:endParaRPr lang="en-US" sz="2900" dirty="0"/>
          </a:p>
          <a:p>
            <a:pPr>
              <a:buFont typeface="Wingdings" panose="05000000000000000000" pitchFamily="2" charset="2"/>
              <a:buChar char="Ø"/>
            </a:pPr>
            <a:endParaRPr lang="en-US" sz="2900" dirty="0"/>
          </a:p>
        </p:txBody>
      </p:sp>
      <p:sp>
        <p:nvSpPr>
          <p:cNvPr id="5" name="Title 1"/>
          <p:cNvSpPr txBox="1">
            <a:spLocks/>
          </p:cNvSpPr>
          <p:nvPr/>
        </p:nvSpPr>
        <p:spPr>
          <a:xfrm>
            <a:off x="1370693" y="249"/>
            <a:ext cx="9440034" cy="1117352"/>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dirty="0" smtClean="0"/>
              <a:t>Advantage </a:t>
            </a:r>
            <a:r>
              <a:rPr lang="en-US" sz="4400" dirty="0"/>
              <a:t>of Associative memory</a:t>
            </a:r>
          </a:p>
        </p:txBody>
      </p:sp>
    </p:spTree>
    <p:extLst>
      <p:ext uri="{BB962C8B-B14F-4D97-AF65-F5344CB8AC3E}">
        <p14:creationId xmlns:p14="http://schemas.microsoft.com/office/powerpoint/2010/main" val="7726165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3795" y="1732449"/>
            <a:ext cx="10353762" cy="4682865"/>
          </a:xfrm>
        </p:spPr>
        <p:txBody>
          <a:bodyPr/>
          <a:lstStyle/>
          <a:p>
            <a:pPr algn="just">
              <a:buFont typeface="Wingdings" panose="05000000000000000000" pitchFamily="2" charset="2"/>
              <a:buChar char="Ø"/>
            </a:pPr>
            <a:r>
              <a:rPr lang="en-US" sz="2700" dirty="0"/>
              <a:t>An associative memory is more expensive than a random access memory because each cell must have an extra storage capability as well as logic circuits for matching its content with an external argument</a:t>
            </a:r>
            <a:r>
              <a:rPr lang="en-US" sz="2700" dirty="0" smtClean="0"/>
              <a:t>.</a:t>
            </a:r>
          </a:p>
          <a:p>
            <a:pPr algn="just">
              <a:buFont typeface="Wingdings" panose="05000000000000000000" pitchFamily="2" charset="2"/>
              <a:buChar char="Ø"/>
            </a:pPr>
            <a:endParaRPr lang="en-US" sz="2700" dirty="0" smtClean="0"/>
          </a:p>
          <a:p>
            <a:pPr algn="just">
              <a:buFont typeface="Wingdings" panose="05000000000000000000" pitchFamily="2" charset="2"/>
              <a:buChar char="Ø"/>
            </a:pPr>
            <a:r>
              <a:rPr lang="en-US" sz="2800" dirty="0" smtClean="0"/>
              <a:t>Usually associative </a:t>
            </a:r>
            <a:r>
              <a:rPr lang="en-US" sz="2800" dirty="0"/>
              <a:t>memories are used in applications where the search time is very critical and must be very short.</a:t>
            </a:r>
            <a:endParaRPr lang="en-IN" sz="2800" dirty="0"/>
          </a:p>
          <a:p>
            <a:pPr algn="just">
              <a:buFont typeface="Wingdings" panose="05000000000000000000" pitchFamily="2" charset="2"/>
              <a:buChar char="Ø"/>
            </a:pPr>
            <a:endParaRPr lang="en-US" sz="2700" dirty="0"/>
          </a:p>
          <a:p>
            <a:pPr algn="just">
              <a:buFont typeface="Wingdings" panose="05000000000000000000" pitchFamily="2" charset="2"/>
              <a:buChar char="Ø"/>
            </a:pPr>
            <a:endParaRPr lang="en-US" dirty="0"/>
          </a:p>
        </p:txBody>
      </p:sp>
      <p:sp>
        <p:nvSpPr>
          <p:cNvPr id="5" name="Title 1"/>
          <p:cNvSpPr txBox="1">
            <a:spLocks/>
          </p:cNvSpPr>
          <p:nvPr/>
        </p:nvSpPr>
        <p:spPr>
          <a:xfrm>
            <a:off x="1370693" y="249"/>
            <a:ext cx="9440034" cy="1117352"/>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dirty="0" smtClean="0"/>
              <a:t>Disadvantage </a:t>
            </a:r>
            <a:r>
              <a:rPr lang="en-US" sz="4400" dirty="0"/>
              <a:t>of Associative memory</a:t>
            </a:r>
          </a:p>
        </p:txBody>
      </p:sp>
    </p:spTree>
    <p:extLst>
      <p:ext uri="{BB962C8B-B14F-4D97-AF65-F5344CB8AC3E}">
        <p14:creationId xmlns:p14="http://schemas.microsoft.com/office/powerpoint/2010/main" val="22757648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2073322" y="-3418"/>
            <a:ext cx="7772400" cy="1143000"/>
          </a:xfrm>
        </p:spPr>
        <p:txBody>
          <a:bodyPr/>
          <a:lstStyle/>
          <a:p>
            <a:r>
              <a:rPr lang="en-US" altLang="en-US" sz="4400" dirty="0"/>
              <a:t>LOCALITY</a:t>
            </a:r>
          </a:p>
        </p:txBody>
      </p:sp>
      <p:sp>
        <p:nvSpPr>
          <p:cNvPr id="5123" name="Rectangle 3"/>
          <p:cNvSpPr>
            <a:spLocks noGrp="1" noChangeArrowheads="1"/>
          </p:cNvSpPr>
          <p:nvPr>
            <p:ph idx="1"/>
          </p:nvPr>
        </p:nvSpPr>
        <p:spPr>
          <a:xfrm>
            <a:off x="1023583" y="1561528"/>
            <a:ext cx="10003809" cy="4839272"/>
          </a:xfrm>
        </p:spPr>
        <p:txBody>
          <a:bodyPr>
            <a:normAutofit/>
          </a:bodyPr>
          <a:lstStyle/>
          <a:p>
            <a:pPr marL="287338" lvl="2" indent="-233363" algn="just">
              <a:buFontTx/>
              <a:buNone/>
            </a:pPr>
            <a:r>
              <a:rPr lang="en-US" altLang="en-US" sz="2400" dirty="0"/>
              <a:t>PRINCIPAL OF LOCALITY  is the tendency to reference data items that are near other recently referenced data items, or that were recently referenced themselves.</a:t>
            </a:r>
          </a:p>
          <a:p>
            <a:pPr marL="287338" lvl="2" indent="-233363" algn="just">
              <a:buFontTx/>
              <a:buNone/>
            </a:pPr>
            <a:endParaRPr lang="en-US" altLang="en-US" sz="2400" dirty="0"/>
          </a:p>
          <a:p>
            <a:pPr marL="287338" lvl="2" indent="-233363" algn="just">
              <a:buFontTx/>
              <a:buNone/>
            </a:pPr>
            <a:r>
              <a:rPr lang="en-US" altLang="en-US" sz="2400" dirty="0"/>
              <a:t>TEMPORAL LOCALITY : memory location that is referenced once is likely to be </a:t>
            </a:r>
            <a:r>
              <a:rPr lang="en-US" altLang="en-US" sz="2400" b="1" dirty="0"/>
              <a:t>referenced multiple times</a:t>
            </a:r>
            <a:r>
              <a:rPr lang="en-US" altLang="en-US" sz="2400" dirty="0"/>
              <a:t> in near future.</a:t>
            </a:r>
          </a:p>
          <a:p>
            <a:pPr marL="287338" lvl="2" indent="-233363" algn="just">
              <a:buFontTx/>
              <a:buNone/>
            </a:pPr>
            <a:endParaRPr lang="en-US" altLang="en-US" sz="2400" dirty="0"/>
          </a:p>
          <a:p>
            <a:pPr marL="287338" lvl="2" indent="-233363" algn="just">
              <a:buFontTx/>
              <a:buNone/>
            </a:pPr>
            <a:r>
              <a:rPr lang="en-US" altLang="en-US" sz="2400" dirty="0"/>
              <a:t>SPATIAL LOCALITY : memory location that is referenced once, then the program is likely to be </a:t>
            </a:r>
            <a:r>
              <a:rPr lang="en-US" altLang="en-US" sz="2400" b="1" dirty="0"/>
              <a:t>reference a nearby memory</a:t>
            </a:r>
            <a:r>
              <a:rPr lang="en-US" altLang="en-US" sz="2400" dirty="0"/>
              <a:t> </a:t>
            </a:r>
            <a:r>
              <a:rPr lang="en-US" altLang="en-US" sz="2400" b="1" dirty="0"/>
              <a:t>location</a:t>
            </a:r>
            <a:r>
              <a:rPr lang="en-US" altLang="en-US" sz="2400" dirty="0"/>
              <a:t> in near future.</a:t>
            </a:r>
          </a:p>
          <a:p>
            <a:pPr algn="just"/>
            <a:endParaRPr lang="en-US" altLang="en-US" sz="2400" dirty="0"/>
          </a:p>
        </p:txBody>
      </p:sp>
    </p:spTree>
    <p:extLst>
      <p:ext uri="{BB962C8B-B14F-4D97-AF65-F5344CB8AC3E}">
        <p14:creationId xmlns:p14="http://schemas.microsoft.com/office/powerpoint/2010/main" val="196106281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913795" y="13647"/>
            <a:ext cx="10353762" cy="1160059"/>
          </a:xfrm>
        </p:spPr>
        <p:txBody>
          <a:bodyPr>
            <a:normAutofit/>
          </a:bodyPr>
          <a:lstStyle/>
          <a:p>
            <a:r>
              <a:rPr lang="en-US" altLang="en-US" sz="4400" dirty="0"/>
              <a:t>CACHE MEMORY</a:t>
            </a:r>
          </a:p>
        </p:txBody>
      </p:sp>
      <p:sp>
        <p:nvSpPr>
          <p:cNvPr id="7171" name="Rectangle 3"/>
          <p:cNvSpPr>
            <a:spLocks noGrp="1" noChangeArrowheads="1"/>
          </p:cNvSpPr>
          <p:nvPr>
            <p:ph idx="1"/>
          </p:nvPr>
        </p:nvSpPr>
        <p:spPr>
          <a:xfrm>
            <a:off x="655093" y="1752600"/>
            <a:ext cx="10612464" cy="4811973"/>
          </a:xfrm>
        </p:spPr>
        <p:txBody>
          <a:bodyPr/>
          <a:lstStyle/>
          <a:p>
            <a:pPr marL="635000" lvl="1" indent="-457200" algn="just">
              <a:buFont typeface="Wingdings" panose="05000000000000000000" pitchFamily="2" charset="2"/>
              <a:buChar char="Ø"/>
            </a:pPr>
            <a:r>
              <a:rPr lang="en-US" altLang="en-US" sz="3200" dirty="0" smtClean="0"/>
              <a:t>Principle </a:t>
            </a:r>
            <a:r>
              <a:rPr lang="en-US" altLang="en-US" sz="3200" dirty="0"/>
              <a:t>of locality helped to speed up main memory access by introducing small fast memories known as CACHE MEMORIES that hold blocks of the most recently referenced instructions and data </a:t>
            </a:r>
            <a:r>
              <a:rPr lang="en-US" altLang="en-US" sz="3200" dirty="0" smtClean="0"/>
              <a:t>items.</a:t>
            </a:r>
          </a:p>
          <a:p>
            <a:pPr marL="635000" lvl="1" indent="-457200" algn="just">
              <a:buFont typeface="Wingdings" panose="05000000000000000000" pitchFamily="2" charset="2"/>
              <a:buChar char="Ø"/>
            </a:pPr>
            <a:endParaRPr lang="en-US" altLang="en-US" sz="3200" dirty="0" smtClean="0"/>
          </a:p>
          <a:p>
            <a:pPr marL="635000" lvl="1" indent="-457200" algn="just">
              <a:buFont typeface="Wingdings" panose="05000000000000000000" pitchFamily="2" charset="2"/>
              <a:buChar char="Ø"/>
            </a:pPr>
            <a:r>
              <a:rPr lang="en-US" altLang="en-US" sz="3200" dirty="0" smtClean="0"/>
              <a:t>Cache </a:t>
            </a:r>
            <a:r>
              <a:rPr lang="en-US" altLang="en-US" sz="3200" dirty="0"/>
              <a:t>is a small fast storage device that holds the  operands and instructions most likely to be used by the CPU.</a:t>
            </a:r>
            <a:endParaRPr lang="en-US" altLang="en-US" dirty="0"/>
          </a:p>
        </p:txBody>
      </p:sp>
    </p:spTree>
    <p:extLst>
      <p:ext uri="{BB962C8B-B14F-4D97-AF65-F5344CB8AC3E}">
        <p14:creationId xmlns:p14="http://schemas.microsoft.com/office/powerpoint/2010/main" val="30692137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idx="1"/>
          </p:nvPr>
        </p:nvSpPr>
        <p:spPr>
          <a:xfrm>
            <a:off x="1059976" y="533401"/>
            <a:ext cx="9144000" cy="6172200"/>
          </a:xfrm>
        </p:spPr>
        <p:txBody>
          <a:bodyPr/>
          <a:lstStyle/>
          <a:p>
            <a:pPr lvl="2">
              <a:buFontTx/>
              <a:buNone/>
            </a:pPr>
            <a:r>
              <a:rPr lang="en-US" altLang="en-US" sz="3200" dirty="0"/>
              <a:t>Memory Hierarchy of early computers: 3 levels</a:t>
            </a:r>
          </a:p>
          <a:p>
            <a:pPr lvl="3">
              <a:buFont typeface="Wingdings" panose="05000000000000000000" pitchFamily="2" charset="2"/>
              <a:buChar char="Ø"/>
            </a:pPr>
            <a:r>
              <a:rPr lang="en-US" altLang="en-US" sz="3200" dirty="0"/>
              <a:t> CPU registers</a:t>
            </a:r>
            <a:r>
              <a:rPr lang="en-US" altLang="en-US" sz="3200" dirty="0">
                <a:cs typeface="Times New Roman" panose="02020603050405020304" pitchFamily="18" charset="0"/>
              </a:rPr>
              <a:t>	 </a:t>
            </a:r>
          </a:p>
          <a:p>
            <a:pPr lvl="3">
              <a:buFont typeface="Wingdings" panose="05000000000000000000" pitchFamily="2" charset="2"/>
              <a:buChar char="Ø"/>
            </a:pPr>
            <a:r>
              <a:rPr lang="en-US" altLang="en-US" sz="3200" dirty="0"/>
              <a:t> DRAM Memory</a:t>
            </a:r>
          </a:p>
          <a:p>
            <a:pPr lvl="3">
              <a:buFont typeface="Wingdings" panose="05000000000000000000" pitchFamily="2" charset="2"/>
              <a:buChar char="Ø"/>
            </a:pPr>
            <a:r>
              <a:rPr lang="en-US" altLang="en-US" sz="3200" dirty="0"/>
              <a:t> Disk storage</a:t>
            </a:r>
            <a:endParaRPr lang="en-US" altLang="en-US" dirty="0"/>
          </a:p>
          <a:p>
            <a:endParaRPr lang="en-US" altLang="en-US" dirty="0"/>
          </a:p>
        </p:txBody>
      </p:sp>
      <p:pic>
        <p:nvPicPr>
          <p:cNvPr id="8196" name="Picture 4" descr="cache3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463" y="2765236"/>
            <a:ext cx="4724400"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19101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58304"/>
            <a:ext cx="9440034" cy="1828801"/>
          </a:xfrm>
        </p:spPr>
        <p:txBody>
          <a:bodyPr anchor="t">
            <a:normAutofit/>
          </a:bodyPr>
          <a:lstStyle/>
          <a:p>
            <a:r>
              <a:rPr lang="en-US" sz="4800" dirty="0" smtClean="0"/>
              <a:t>Introduction</a:t>
            </a:r>
            <a:endParaRPr lang="en-US" sz="4800" dirty="0"/>
          </a:p>
        </p:txBody>
      </p:sp>
      <p:sp>
        <p:nvSpPr>
          <p:cNvPr id="3" name="Subtitle 2"/>
          <p:cNvSpPr>
            <a:spLocks noGrp="1"/>
          </p:cNvSpPr>
          <p:nvPr>
            <p:ph type="subTitle" idx="1"/>
          </p:nvPr>
        </p:nvSpPr>
        <p:spPr>
          <a:xfrm>
            <a:off x="728407" y="1586853"/>
            <a:ext cx="10724605" cy="4431809"/>
          </a:xfrm>
        </p:spPr>
        <p:txBody>
          <a:bodyPr>
            <a:normAutofit/>
          </a:bodyPr>
          <a:lstStyle/>
          <a:p>
            <a:pPr marL="342900" indent="-342900" algn="just">
              <a:buFont typeface="Wingdings" panose="05000000000000000000" pitchFamily="2" charset="2"/>
              <a:buChar char="Ø"/>
            </a:pPr>
            <a:r>
              <a:rPr lang="en-US" sz="3200" dirty="0"/>
              <a:t>To search particular data in memory, data is read from certain address and compared if the match is not found content of the next address is accessed and compared. </a:t>
            </a:r>
          </a:p>
          <a:p>
            <a:pPr marL="342900" indent="-342900" algn="just">
              <a:buFont typeface="Wingdings" panose="05000000000000000000" pitchFamily="2" charset="2"/>
              <a:buChar char="Ø"/>
            </a:pPr>
            <a:r>
              <a:rPr lang="en-US" sz="3200" dirty="0"/>
              <a:t>This goes on until required data is found. The number of access depend on the location of data and efficiency of searching algorithm.</a:t>
            </a:r>
          </a:p>
          <a:p>
            <a:pPr marL="342900" indent="-342900" algn="just">
              <a:buFont typeface="Wingdings" panose="05000000000000000000" pitchFamily="2" charset="2"/>
              <a:buChar char="Ø"/>
            </a:pPr>
            <a:r>
              <a:rPr lang="en-US" sz="3200" dirty="0"/>
              <a:t>This searching time can be reduced if data is searched on the basis of content.</a:t>
            </a:r>
          </a:p>
        </p:txBody>
      </p:sp>
    </p:spTree>
    <p:extLst>
      <p:ext uri="{BB962C8B-B14F-4D97-AF65-F5344CB8AC3E}">
        <p14:creationId xmlns:p14="http://schemas.microsoft.com/office/powerpoint/2010/main" val="20480067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Rectangle 5"/>
          <p:cNvSpPr>
            <a:spLocks noChangeArrowheads="1"/>
          </p:cNvSpPr>
          <p:nvPr/>
        </p:nvSpPr>
        <p:spPr bwMode="auto">
          <a:xfrm>
            <a:off x="2514600" y="762000"/>
            <a:ext cx="7543800" cy="3693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endParaRPr lang="en-US" altLang="en-US"/>
          </a:p>
        </p:txBody>
      </p:sp>
      <p:sp>
        <p:nvSpPr>
          <p:cNvPr id="11271" name="Rectangle 7"/>
          <p:cNvSpPr>
            <a:spLocks noGrp="1" noChangeArrowheads="1"/>
          </p:cNvSpPr>
          <p:nvPr>
            <p:ph idx="1"/>
          </p:nvPr>
        </p:nvSpPr>
        <p:spPr>
          <a:xfrm>
            <a:off x="504967" y="627797"/>
            <a:ext cx="10986448" cy="5950424"/>
          </a:xfrm>
        </p:spPr>
        <p:txBody>
          <a:bodyPr/>
          <a:lstStyle/>
          <a:p>
            <a:pPr marL="573088" lvl="2" indent="-285750" algn="just">
              <a:lnSpc>
                <a:spcPct val="90000"/>
              </a:lnSpc>
              <a:buFontTx/>
              <a:buNone/>
            </a:pPr>
            <a:r>
              <a:rPr lang="en-US" altLang="en-US" sz="3200" dirty="0"/>
              <a:t>Due to increasing gap between CPU and main Memory, small SRAM memory called L1 cache inserted.</a:t>
            </a:r>
          </a:p>
          <a:p>
            <a:pPr marL="573088" lvl="2" indent="-285750" algn="just">
              <a:lnSpc>
                <a:spcPct val="90000"/>
              </a:lnSpc>
              <a:buFontTx/>
              <a:buNone/>
            </a:pPr>
            <a:endParaRPr lang="en-US" altLang="en-US" sz="3200" dirty="0"/>
          </a:p>
          <a:p>
            <a:pPr marL="573088" lvl="2" indent="-285750" algn="just">
              <a:lnSpc>
                <a:spcPct val="90000"/>
              </a:lnSpc>
              <a:buFontTx/>
              <a:buNone/>
            </a:pPr>
            <a:r>
              <a:rPr lang="en-US" altLang="en-US" sz="3200" dirty="0"/>
              <a:t>L1 caches can be accessed almost as fast as the registers, typically in 1 or 2 clock </a:t>
            </a:r>
            <a:r>
              <a:rPr lang="en-US" altLang="en-US" sz="3200" dirty="0" smtClean="0"/>
              <a:t>cycle.</a:t>
            </a:r>
            <a:endParaRPr lang="en-US" altLang="en-US" sz="3200" dirty="0"/>
          </a:p>
          <a:p>
            <a:pPr marL="573088" lvl="2" indent="-285750" algn="just">
              <a:lnSpc>
                <a:spcPct val="90000"/>
              </a:lnSpc>
              <a:buFontTx/>
              <a:buNone/>
            </a:pPr>
            <a:endParaRPr lang="en-US" altLang="en-US" sz="3200" dirty="0"/>
          </a:p>
          <a:p>
            <a:pPr marL="573088" lvl="2" indent="-285750" algn="just">
              <a:lnSpc>
                <a:spcPct val="90000"/>
              </a:lnSpc>
              <a:buFontTx/>
              <a:buNone/>
            </a:pPr>
            <a:r>
              <a:rPr lang="en-US" altLang="en-US" sz="3200" dirty="0"/>
              <a:t>Due to even more increasing gap between CPU and main memory, Additional cache: L2 cache inserted between L1 cache and main memory : accessed in fewer clock cycles.</a:t>
            </a:r>
            <a:endParaRPr lang="en-US" altLang="en-US" dirty="0"/>
          </a:p>
          <a:p>
            <a:pPr>
              <a:lnSpc>
                <a:spcPct val="90000"/>
              </a:lnSpc>
            </a:pPr>
            <a:endParaRPr lang="en-US" altLang="en-US" dirty="0"/>
          </a:p>
        </p:txBody>
      </p:sp>
    </p:spTree>
    <p:extLst>
      <p:ext uri="{BB962C8B-B14F-4D97-AF65-F5344CB8AC3E}">
        <p14:creationId xmlns:p14="http://schemas.microsoft.com/office/powerpoint/2010/main" val="30065344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p:cNvSpPr>
            <a:spLocks noGrp="1" noChangeArrowheads="1"/>
          </p:cNvSpPr>
          <p:nvPr>
            <p:ph idx="1"/>
          </p:nvPr>
        </p:nvSpPr>
        <p:spPr>
          <a:xfrm>
            <a:off x="777922" y="723331"/>
            <a:ext cx="10549720" cy="5786652"/>
          </a:xfrm>
        </p:spPr>
        <p:txBody>
          <a:bodyPr>
            <a:normAutofit/>
          </a:bodyPr>
          <a:lstStyle/>
          <a:p>
            <a:pPr algn="just">
              <a:buFont typeface="Wingdings" panose="05000000000000000000" pitchFamily="2" charset="2"/>
              <a:buChar char="Ø"/>
            </a:pPr>
            <a:r>
              <a:rPr lang="en-US" altLang="en-US" sz="3200" dirty="0"/>
              <a:t>L2 cache attached to the memory bus or to its own cache </a:t>
            </a:r>
            <a:r>
              <a:rPr lang="en-US" altLang="en-US" sz="3200" dirty="0" smtClean="0"/>
              <a:t>bus.</a:t>
            </a:r>
            <a:endParaRPr lang="en-US" altLang="en-US" sz="3200" dirty="0"/>
          </a:p>
          <a:p>
            <a:pPr algn="just">
              <a:buFont typeface="Wingdings" panose="05000000000000000000" pitchFamily="2" charset="2"/>
              <a:buChar char="Ø"/>
            </a:pPr>
            <a:endParaRPr lang="en-US" altLang="en-US" sz="3200" dirty="0"/>
          </a:p>
          <a:p>
            <a:pPr algn="just">
              <a:buFont typeface="Wingdings" panose="05000000000000000000" pitchFamily="2" charset="2"/>
              <a:buChar char="Ø"/>
            </a:pPr>
            <a:r>
              <a:rPr lang="en-US" altLang="en-US" sz="3200" dirty="0"/>
              <a:t>Some high performance systems also include additional L3 cache which sits between L2 and main memory . It has different arrangement but principle same. </a:t>
            </a:r>
          </a:p>
          <a:p>
            <a:pPr algn="just">
              <a:buFont typeface="Wingdings" panose="05000000000000000000" pitchFamily="2" charset="2"/>
              <a:buChar char="Ø"/>
            </a:pPr>
            <a:endParaRPr lang="en-US" altLang="en-US" sz="3200" dirty="0"/>
          </a:p>
          <a:p>
            <a:pPr algn="just">
              <a:buFont typeface="Wingdings" panose="05000000000000000000" pitchFamily="2" charset="2"/>
              <a:buChar char="Ø"/>
            </a:pPr>
            <a:r>
              <a:rPr lang="en-US" altLang="en-US" sz="3200" dirty="0"/>
              <a:t>The cache is placed both physically closer and logically closer to the CPU than the main memory.</a:t>
            </a:r>
          </a:p>
        </p:txBody>
      </p:sp>
    </p:spTree>
    <p:extLst>
      <p:ext uri="{BB962C8B-B14F-4D97-AF65-F5344CB8AC3E}">
        <p14:creationId xmlns:p14="http://schemas.microsoft.com/office/powerpoint/2010/main" val="372022528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913795" y="22740"/>
            <a:ext cx="10353762" cy="970450"/>
          </a:xfrm>
        </p:spPr>
        <p:txBody>
          <a:bodyPr/>
          <a:lstStyle/>
          <a:p>
            <a:r>
              <a:rPr lang="en-US" altLang="en-US" dirty="0">
                <a:solidFill>
                  <a:schemeClr val="tx1"/>
                </a:solidFill>
              </a:rPr>
              <a:t>CACHE LINES / BLOCKS </a:t>
            </a:r>
          </a:p>
        </p:txBody>
      </p:sp>
      <p:sp>
        <p:nvSpPr>
          <p:cNvPr id="16387" name="Rectangle 3"/>
          <p:cNvSpPr>
            <a:spLocks noGrp="1" noChangeArrowheads="1"/>
          </p:cNvSpPr>
          <p:nvPr>
            <p:ph idx="1"/>
          </p:nvPr>
        </p:nvSpPr>
        <p:spPr/>
        <p:txBody>
          <a:bodyPr>
            <a:normAutofit/>
          </a:bodyPr>
          <a:lstStyle/>
          <a:p>
            <a:pPr algn="just">
              <a:lnSpc>
                <a:spcPct val="90000"/>
              </a:lnSpc>
              <a:buFont typeface="Wingdings" panose="05000000000000000000" pitchFamily="2" charset="2"/>
              <a:buChar char="Ø"/>
            </a:pPr>
            <a:r>
              <a:rPr lang="en-US" altLang="en-US" sz="3200" dirty="0"/>
              <a:t>Cache memory is subdivided into cache lines</a:t>
            </a:r>
          </a:p>
          <a:p>
            <a:pPr algn="just">
              <a:lnSpc>
                <a:spcPct val="90000"/>
              </a:lnSpc>
              <a:buFont typeface="Wingdings" panose="05000000000000000000" pitchFamily="2" charset="2"/>
              <a:buChar char="Ø"/>
            </a:pPr>
            <a:endParaRPr lang="en-US" altLang="en-US" sz="3200" dirty="0"/>
          </a:p>
          <a:p>
            <a:pPr algn="just">
              <a:lnSpc>
                <a:spcPct val="90000"/>
              </a:lnSpc>
              <a:buFont typeface="Wingdings" panose="05000000000000000000" pitchFamily="2" charset="2"/>
              <a:buChar char="Ø"/>
            </a:pPr>
            <a:r>
              <a:rPr lang="en-US" altLang="en-US" sz="3200" dirty="0"/>
              <a:t>Cache Lines / Blocks: The smallest unit of memory than can be transferred between the main memory and the cache.</a:t>
            </a:r>
          </a:p>
          <a:p>
            <a:pPr algn="just">
              <a:lnSpc>
                <a:spcPct val="90000"/>
              </a:lnSpc>
              <a:buFont typeface="Wingdings" panose="05000000000000000000" pitchFamily="2" charset="2"/>
              <a:buChar char="Ø"/>
            </a:pPr>
            <a:endParaRPr lang="en-US" altLang="en-US" sz="3200" dirty="0"/>
          </a:p>
        </p:txBody>
      </p:sp>
    </p:spTree>
    <p:extLst>
      <p:ext uri="{BB962C8B-B14F-4D97-AF65-F5344CB8AC3E}">
        <p14:creationId xmlns:p14="http://schemas.microsoft.com/office/powerpoint/2010/main" val="394194532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913795" y="22744"/>
            <a:ext cx="10353762" cy="970450"/>
          </a:xfrm>
        </p:spPr>
        <p:txBody>
          <a:bodyPr/>
          <a:lstStyle/>
          <a:p>
            <a:r>
              <a:rPr lang="en-US" altLang="en-US" dirty="0"/>
              <a:t>TAG / INDEX</a:t>
            </a:r>
          </a:p>
        </p:txBody>
      </p:sp>
      <p:sp>
        <p:nvSpPr>
          <p:cNvPr id="17411" name="Rectangle 3"/>
          <p:cNvSpPr>
            <a:spLocks noGrp="1" noChangeArrowheads="1"/>
          </p:cNvSpPr>
          <p:nvPr>
            <p:ph idx="1"/>
          </p:nvPr>
        </p:nvSpPr>
        <p:spPr>
          <a:xfrm>
            <a:off x="709684" y="1732449"/>
            <a:ext cx="10557873" cy="4058751"/>
          </a:xfrm>
        </p:spPr>
        <p:txBody>
          <a:bodyPr>
            <a:normAutofit/>
          </a:bodyPr>
          <a:lstStyle/>
          <a:p>
            <a:pPr algn="just">
              <a:buFont typeface="Wingdings" panose="05000000000000000000" pitchFamily="2" charset="2"/>
              <a:buChar char="Ø"/>
            </a:pPr>
            <a:r>
              <a:rPr lang="en-US" altLang="en-US" sz="3200" dirty="0"/>
              <a:t>Every address field consists of two primary parts: a dynamic (tag) which contains the higher address bits, and a static (index) which contains the lower address </a:t>
            </a:r>
            <a:r>
              <a:rPr lang="en-US" altLang="en-US" sz="3200" dirty="0" smtClean="0"/>
              <a:t>bits.</a:t>
            </a:r>
          </a:p>
          <a:p>
            <a:pPr algn="just">
              <a:buFont typeface="Wingdings" panose="05000000000000000000" pitchFamily="2" charset="2"/>
              <a:buChar char="Ø"/>
            </a:pPr>
            <a:endParaRPr lang="en-US" altLang="en-US" sz="3200" dirty="0"/>
          </a:p>
          <a:p>
            <a:pPr algn="just">
              <a:buFont typeface="Wingdings" panose="05000000000000000000" pitchFamily="2" charset="2"/>
              <a:buChar char="Ø"/>
            </a:pPr>
            <a:r>
              <a:rPr lang="en-US" altLang="en-US" sz="3200" dirty="0"/>
              <a:t>The first one may be modified during run-time while the second one is fixed.</a:t>
            </a:r>
          </a:p>
        </p:txBody>
      </p:sp>
    </p:spTree>
    <p:extLst>
      <p:ext uri="{BB962C8B-B14F-4D97-AF65-F5344CB8AC3E}">
        <p14:creationId xmlns:p14="http://schemas.microsoft.com/office/powerpoint/2010/main" val="15868421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xfrm>
            <a:off x="913795" y="9094"/>
            <a:ext cx="10353762" cy="970450"/>
          </a:xfrm>
        </p:spPr>
        <p:txBody>
          <a:bodyPr/>
          <a:lstStyle/>
          <a:p>
            <a:r>
              <a:rPr lang="en-US" altLang="en-US" dirty="0"/>
              <a:t>VALID BIT / DIRTY BIT</a:t>
            </a:r>
          </a:p>
        </p:txBody>
      </p:sp>
      <p:sp>
        <p:nvSpPr>
          <p:cNvPr id="77827" name="Rectangle 3"/>
          <p:cNvSpPr>
            <a:spLocks noGrp="1" noChangeArrowheads="1"/>
          </p:cNvSpPr>
          <p:nvPr>
            <p:ph idx="1"/>
          </p:nvPr>
        </p:nvSpPr>
        <p:spPr>
          <a:xfrm>
            <a:off x="913795" y="1732449"/>
            <a:ext cx="10353762" cy="4463635"/>
          </a:xfrm>
        </p:spPr>
        <p:txBody>
          <a:bodyPr>
            <a:normAutofit/>
          </a:bodyPr>
          <a:lstStyle/>
          <a:p>
            <a:pPr algn="just">
              <a:lnSpc>
                <a:spcPct val="90000"/>
              </a:lnSpc>
              <a:buFont typeface="Wingdings" panose="05000000000000000000" pitchFamily="2" charset="2"/>
              <a:buChar char="Ø"/>
            </a:pPr>
            <a:r>
              <a:rPr lang="en-US" altLang="en-US" sz="3200" dirty="0" smtClean="0"/>
              <a:t>When </a:t>
            </a:r>
            <a:r>
              <a:rPr lang="en-US" altLang="en-US" sz="3200" dirty="0"/>
              <a:t>a program is first loaded into main memory, the cache is cleared, and so while a program is executing, a valid bit is needed to indicate whether or not the slot holds a line that belongs to the program being executed. </a:t>
            </a:r>
            <a:endParaRPr lang="en-US" altLang="en-US" sz="3200" dirty="0" smtClean="0"/>
          </a:p>
          <a:p>
            <a:pPr algn="just">
              <a:lnSpc>
                <a:spcPct val="90000"/>
              </a:lnSpc>
              <a:buFont typeface="Wingdings" panose="05000000000000000000" pitchFamily="2" charset="2"/>
              <a:buChar char="Ø"/>
            </a:pPr>
            <a:endParaRPr lang="en-US" altLang="en-US" sz="3200" dirty="0" smtClean="0"/>
          </a:p>
          <a:p>
            <a:pPr algn="just">
              <a:lnSpc>
                <a:spcPct val="90000"/>
              </a:lnSpc>
              <a:buFont typeface="Wingdings" panose="05000000000000000000" pitchFamily="2" charset="2"/>
              <a:buChar char="Ø"/>
            </a:pPr>
            <a:r>
              <a:rPr lang="en-US" altLang="en-US" sz="3200" dirty="0" smtClean="0"/>
              <a:t>There </a:t>
            </a:r>
            <a:r>
              <a:rPr lang="en-US" altLang="en-US" sz="3200" dirty="0"/>
              <a:t>is also a dirty bit that keeps track of whether or not a line has been modified while it is in the cache. A slot that is modified must be written back to the main memory before the slot is reused for another line.</a:t>
            </a:r>
          </a:p>
        </p:txBody>
      </p:sp>
    </p:spTree>
    <p:extLst>
      <p:ext uri="{BB962C8B-B14F-4D97-AF65-F5344CB8AC3E}">
        <p14:creationId xmlns:p14="http://schemas.microsoft.com/office/powerpoint/2010/main" val="36298635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Grp="1" noChangeArrowheads="1"/>
          </p:cNvSpPr>
          <p:nvPr>
            <p:ph idx="1"/>
          </p:nvPr>
        </p:nvSpPr>
        <p:spPr>
          <a:xfrm>
            <a:off x="464024" y="873457"/>
            <a:ext cx="10972800" cy="5281684"/>
          </a:xfrm>
        </p:spPr>
        <p:txBody>
          <a:bodyPr>
            <a:normAutofit/>
          </a:bodyPr>
          <a:lstStyle/>
          <a:p>
            <a:pPr algn="just">
              <a:buFont typeface="Wingdings" panose="05000000000000000000" pitchFamily="2" charset="2"/>
              <a:buChar char="Ø"/>
            </a:pPr>
            <a:r>
              <a:rPr lang="en-US" altLang="en-US" sz="2800" dirty="0"/>
              <a:t>Example: </a:t>
            </a:r>
          </a:p>
          <a:p>
            <a:pPr algn="just">
              <a:buFontTx/>
              <a:buNone/>
            </a:pPr>
            <a:r>
              <a:rPr lang="en-US" altLang="en-US" sz="2800" dirty="0"/>
              <a:t>	Memory segments and cache segments are exactly of the same size. Every memory segment contains equally sized N memory lines. Memory lines and cache lines are exactly of the same size. Therefore, to obtain an address of a memory line, it needs to determine the number of its memory segment first and the number of the memory line inside of that segment second, then to merge both numbers. Substitute the segment number with the tag and the line number with the index, and you should have realized the idea in general.</a:t>
            </a:r>
          </a:p>
        </p:txBody>
      </p:sp>
    </p:spTree>
    <p:extLst>
      <p:ext uri="{BB962C8B-B14F-4D97-AF65-F5344CB8AC3E}">
        <p14:creationId xmlns:p14="http://schemas.microsoft.com/office/powerpoint/2010/main" val="20861321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60" name="Picture 4" descr="cache_ma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0400" y="0"/>
            <a:ext cx="5505450" cy="647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612982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idx="1"/>
          </p:nvPr>
        </p:nvSpPr>
        <p:spPr>
          <a:xfrm>
            <a:off x="1856095" y="254214"/>
            <a:ext cx="8093123" cy="2442950"/>
          </a:xfrm>
        </p:spPr>
        <p:txBody>
          <a:bodyPr>
            <a:normAutofit/>
          </a:bodyPr>
          <a:lstStyle/>
          <a:p>
            <a:pPr>
              <a:buFontTx/>
              <a:buNone/>
            </a:pPr>
            <a:r>
              <a:rPr lang="en-US" altLang="en-US" sz="2400" dirty="0"/>
              <a:t>Therefore, cache line's tag size depends on 3 factors:</a:t>
            </a:r>
          </a:p>
          <a:p>
            <a:pPr>
              <a:buFont typeface="Wingdings" panose="05000000000000000000" pitchFamily="2" charset="2"/>
              <a:buChar char="Ø"/>
            </a:pPr>
            <a:r>
              <a:rPr lang="en-US" altLang="en-US" sz="2400" dirty="0"/>
              <a:t>Size of cache memory;</a:t>
            </a:r>
          </a:p>
          <a:p>
            <a:pPr>
              <a:buFont typeface="Wingdings" panose="05000000000000000000" pitchFamily="2" charset="2"/>
              <a:buChar char="Ø"/>
            </a:pPr>
            <a:r>
              <a:rPr lang="en-US" altLang="en-US" sz="2400" dirty="0"/>
              <a:t>Associativity of cache memory;</a:t>
            </a:r>
          </a:p>
          <a:p>
            <a:pPr>
              <a:buFont typeface="Wingdings" panose="05000000000000000000" pitchFamily="2" charset="2"/>
              <a:buChar char="Ø"/>
            </a:pPr>
            <a:r>
              <a:rPr lang="en-US" altLang="en-US" sz="2400" dirty="0"/>
              <a:t>Cacheable range of operating memory.</a:t>
            </a:r>
          </a:p>
        </p:txBody>
      </p:sp>
      <p:pic>
        <p:nvPicPr>
          <p:cNvPr id="20484" name="Picture 4" descr="cache_tag_equ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1800" y="2971801"/>
            <a:ext cx="5334000" cy="1508125"/>
          </a:xfrm>
          <a:prstGeom prst="rect">
            <a:avLst/>
          </a:prstGeom>
          <a:noFill/>
          <a:extLst>
            <a:ext uri="{909E8E84-426E-40DD-AFC4-6F175D3DCCD1}">
              <a14:hiddenFill xmlns:a14="http://schemas.microsoft.com/office/drawing/2010/main">
                <a:solidFill>
                  <a:srgbClr val="FFFFFF"/>
                </a:solidFill>
              </a14:hiddenFill>
            </a:ext>
          </a:extLst>
        </p:spPr>
      </p:pic>
      <p:sp>
        <p:nvSpPr>
          <p:cNvPr id="20485" name="Rectangle 5"/>
          <p:cNvSpPr>
            <a:spLocks noChangeArrowheads="1"/>
          </p:cNvSpPr>
          <p:nvPr/>
        </p:nvSpPr>
        <p:spPr bwMode="auto">
          <a:xfrm>
            <a:off x="1524000" y="5029201"/>
            <a:ext cx="9144000" cy="15696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r>
              <a:rPr lang="en-US" altLang="en-US" sz="2400" dirty="0">
                <a:solidFill>
                  <a:schemeClr val="tx2"/>
                </a:solidFill>
              </a:rPr>
              <a:t>   Stag — size of cache tag, in bits;</a:t>
            </a:r>
          </a:p>
          <a:p>
            <a:r>
              <a:rPr lang="en-US" altLang="en-US" sz="2400" dirty="0">
                <a:solidFill>
                  <a:schemeClr val="tx2"/>
                </a:solidFill>
              </a:rPr>
              <a:t>   </a:t>
            </a:r>
            <a:r>
              <a:rPr lang="en-US" altLang="en-US" sz="2400" dirty="0" err="1">
                <a:solidFill>
                  <a:schemeClr val="tx2"/>
                </a:solidFill>
              </a:rPr>
              <a:t>Smemory</a:t>
            </a:r>
            <a:r>
              <a:rPr lang="en-US" altLang="en-US" sz="2400" dirty="0">
                <a:solidFill>
                  <a:schemeClr val="tx2"/>
                </a:solidFill>
              </a:rPr>
              <a:t> — cacheable range of operating memory, in bytes;</a:t>
            </a:r>
          </a:p>
          <a:p>
            <a:r>
              <a:rPr lang="en-US" altLang="en-US" sz="2400" dirty="0">
                <a:solidFill>
                  <a:schemeClr val="tx2"/>
                </a:solidFill>
              </a:rPr>
              <a:t>   </a:t>
            </a:r>
            <a:r>
              <a:rPr lang="en-US" altLang="en-US" sz="2400" dirty="0" err="1">
                <a:solidFill>
                  <a:schemeClr val="tx2"/>
                </a:solidFill>
              </a:rPr>
              <a:t>Scache</a:t>
            </a:r>
            <a:r>
              <a:rPr lang="en-US" altLang="en-US" sz="2400" dirty="0">
                <a:solidFill>
                  <a:schemeClr val="tx2"/>
                </a:solidFill>
              </a:rPr>
              <a:t> — size of cache memory, in bytes;</a:t>
            </a:r>
          </a:p>
          <a:p>
            <a:r>
              <a:rPr lang="en-US" altLang="en-US" sz="2400" dirty="0">
                <a:solidFill>
                  <a:schemeClr val="tx2"/>
                </a:solidFill>
              </a:rPr>
              <a:t>   A — associativity of cache memory, in ways.</a:t>
            </a:r>
          </a:p>
        </p:txBody>
      </p:sp>
      <p:sp>
        <p:nvSpPr>
          <p:cNvPr id="20486" name="Rectangle 6"/>
          <p:cNvSpPr>
            <a:spLocks noChangeArrowheads="1"/>
          </p:cNvSpPr>
          <p:nvPr/>
        </p:nvSpPr>
        <p:spPr bwMode="auto">
          <a:xfrm>
            <a:off x="1752600" y="4479926"/>
            <a:ext cx="1219200" cy="4616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r>
              <a:rPr lang="en-US" altLang="en-US" sz="2400" dirty="0">
                <a:solidFill>
                  <a:schemeClr val="tx2"/>
                </a:solidFill>
              </a:rPr>
              <a:t>Here,</a:t>
            </a:r>
          </a:p>
        </p:txBody>
      </p:sp>
    </p:spTree>
    <p:extLst>
      <p:ext uri="{BB962C8B-B14F-4D97-AF65-F5344CB8AC3E}">
        <p14:creationId xmlns:p14="http://schemas.microsoft.com/office/powerpoint/2010/main" val="242856370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790965" y="0"/>
            <a:ext cx="10353762" cy="970450"/>
          </a:xfrm>
        </p:spPr>
        <p:txBody>
          <a:bodyPr/>
          <a:lstStyle/>
          <a:p>
            <a:r>
              <a:rPr lang="en-US" altLang="en-US" dirty="0">
                <a:solidFill>
                  <a:schemeClr val="tx1"/>
                </a:solidFill>
              </a:rPr>
              <a:t>CACHE HITS / MISSES</a:t>
            </a:r>
          </a:p>
        </p:txBody>
      </p:sp>
      <p:sp>
        <p:nvSpPr>
          <p:cNvPr id="21507" name="Rectangle 3"/>
          <p:cNvSpPr>
            <a:spLocks noGrp="1" noChangeArrowheads="1"/>
          </p:cNvSpPr>
          <p:nvPr>
            <p:ph idx="1"/>
          </p:nvPr>
        </p:nvSpPr>
        <p:spPr/>
        <p:txBody>
          <a:bodyPr/>
          <a:lstStyle/>
          <a:p>
            <a:pPr algn="just">
              <a:lnSpc>
                <a:spcPct val="90000"/>
              </a:lnSpc>
              <a:buFont typeface="Wingdings" panose="05000000000000000000" pitchFamily="2" charset="2"/>
              <a:buChar char="Ø"/>
            </a:pPr>
            <a:r>
              <a:rPr lang="en-US" altLang="en-US" sz="2800" dirty="0"/>
              <a:t>Cache Hit: a request to read from memory, which can satisfy from the cache without using the main memory.</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r>
              <a:rPr lang="en-US" altLang="en-US" sz="2800" dirty="0"/>
              <a:t>Cache Miss: A request to read from memory, which cannot be satisfied from the cache, for which the main memory has to be consulted.</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endParaRPr lang="en-US" altLang="en-US" sz="2800" dirty="0"/>
          </a:p>
        </p:txBody>
      </p:sp>
    </p:spTree>
    <p:extLst>
      <p:ext uri="{BB962C8B-B14F-4D97-AF65-F5344CB8AC3E}">
        <p14:creationId xmlns:p14="http://schemas.microsoft.com/office/powerpoint/2010/main" val="39421341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109181" y="23880"/>
            <a:ext cx="11955439" cy="1143000"/>
          </a:xfrm>
        </p:spPr>
        <p:txBody>
          <a:bodyPr>
            <a:normAutofit/>
          </a:bodyPr>
          <a:lstStyle/>
          <a:p>
            <a:r>
              <a:rPr lang="en-US" altLang="en-US" dirty="0"/>
              <a:t>CACHE MEMORY </a:t>
            </a:r>
            <a:r>
              <a:rPr lang="en-US" altLang="en-US" dirty="0" smtClean="0"/>
              <a:t>: PLACEMENT </a:t>
            </a:r>
            <a:r>
              <a:rPr lang="en-US" altLang="en-US" dirty="0"/>
              <a:t>POLICY</a:t>
            </a:r>
          </a:p>
        </p:txBody>
      </p:sp>
      <p:sp>
        <p:nvSpPr>
          <p:cNvPr id="22531" name="Rectangle 3"/>
          <p:cNvSpPr>
            <a:spLocks noGrp="1" noChangeArrowheads="1"/>
          </p:cNvSpPr>
          <p:nvPr>
            <p:ph idx="1"/>
          </p:nvPr>
        </p:nvSpPr>
        <p:spPr>
          <a:xfrm>
            <a:off x="777922" y="1676400"/>
            <a:ext cx="10426890" cy="4572000"/>
          </a:xfrm>
        </p:spPr>
        <p:txBody>
          <a:bodyPr>
            <a:normAutofit/>
          </a:bodyPr>
          <a:lstStyle/>
          <a:p>
            <a:pPr>
              <a:lnSpc>
                <a:spcPct val="90000"/>
              </a:lnSpc>
              <a:buFontTx/>
              <a:buNone/>
            </a:pPr>
            <a:r>
              <a:rPr lang="en-US" altLang="en-US" sz="2800" dirty="0"/>
              <a:t>There are three commonly used methods </a:t>
            </a:r>
            <a:r>
              <a:rPr lang="en-US" altLang="en-US" sz="2800" dirty="0" smtClean="0"/>
              <a:t>to translate </a:t>
            </a:r>
            <a:r>
              <a:rPr lang="en-US" altLang="en-US" sz="2800" dirty="0"/>
              <a:t>main memory addresses to </a:t>
            </a:r>
            <a:r>
              <a:rPr lang="en-US" altLang="en-US" sz="2800" dirty="0" smtClean="0"/>
              <a:t>cache memory </a:t>
            </a:r>
            <a:r>
              <a:rPr lang="en-US" altLang="en-US" sz="2800" dirty="0"/>
              <a:t>addresses.</a:t>
            </a:r>
          </a:p>
          <a:p>
            <a:pPr>
              <a:lnSpc>
                <a:spcPct val="90000"/>
              </a:lnSpc>
              <a:buFont typeface="Wingdings" panose="05000000000000000000" pitchFamily="2" charset="2"/>
              <a:buChar char="Ø"/>
            </a:pPr>
            <a:r>
              <a:rPr lang="en-US" altLang="en-US" sz="2800" dirty="0"/>
              <a:t>Associative Mapped Cache</a:t>
            </a:r>
          </a:p>
          <a:p>
            <a:pPr>
              <a:lnSpc>
                <a:spcPct val="90000"/>
              </a:lnSpc>
              <a:buFont typeface="Wingdings" panose="05000000000000000000" pitchFamily="2" charset="2"/>
              <a:buChar char="Ø"/>
            </a:pPr>
            <a:r>
              <a:rPr lang="en-US" altLang="en-US" sz="2800" dirty="0"/>
              <a:t>Direct-Mapped Cache</a:t>
            </a:r>
          </a:p>
          <a:p>
            <a:pPr>
              <a:lnSpc>
                <a:spcPct val="90000"/>
              </a:lnSpc>
              <a:buFont typeface="Wingdings" panose="05000000000000000000" pitchFamily="2" charset="2"/>
              <a:buChar char="Ø"/>
            </a:pPr>
            <a:r>
              <a:rPr lang="en-US" altLang="en-US" sz="2800" dirty="0"/>
              <a:t>Set-Associative Mapped Cache</a:t>
            </a:r>
          </a:p>
          <a:p>
            <a:pPr>
              <a:lnSpc>
                <a:spcPct val="90000"/>
              </a:lnSpc>
            </a:pPr>
            <a:endParaRPr lang="en-US" altLang="en-US" sz="2800" dirty="0"/>
          </a:p>
          <a:p>
            <a:pPr>
              <a:lnSpc>
                <a:spcPct val="90000"/>
              </a:lnSpc>
              <a:buFontTx/>
              <a:buNone/>
            </a:pPr>
            <a:r>
              <a:rPr lang="en-US" altLang="en-US" sz="2800" dirty="0"/>
              <a:t>The choice of cache mapping scheme </a:t>
            </a:r>
            <a:r>
              <a:rPr lang="en-US" altLang="en-US" sz="2800" dirty="0" smtClean="0"/>
              <a:t>affects cost </a:t>
            </a:r>
            <a:r>
              <a:rPr lang="en-US" altLang="en-US" sz="2800" dirty="0"/>
              <a:t>and performance, and there is no </a:t>
            </a:r>
            <a:r>
              <a:rPr lang="en-US" altLang="en-US" sz="2800" dirty="0" smtClean="0"/>
              <a:t>single best </a:t>
            </a:r>
            <a:r>
              <a:rPr lang="en-US" altLang="en-US" sz="2800" dirty="0"/>
              <a:t>method that is appropriate for all situations</a:t>
            </a:r>
          </a:p>
          <a:p>
            <a:pPr>
              <a:lnSpc>
                <a:spcPct val="90000"/>
              </a:lnSpc>
              <a:buFontTx/>
              <a:buNone/>
            </a:pPr>
            <a:endParaRPr lang="en-US" altLang="en-US" sz="2800" dirty="0"/>
          </a:p>
        </p:txBody>
      </p:sp>
    </p:spTree>
    <p:extLst>
      <p:ext uri="{BB962C8B-B14F-4D97-AF65-F5344CB8AC3E}">
        <p14:creationId xmlns:p14="http://schemas.microsoft.com/office/powerpoint/2010/main" val="31758681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58304"/>
            <a:ext cx="9440034" cy="1828801"/>
          </a:xfrm>
        </p:spPr>
        <p:txBody>
          <a:bodyPr anchor="t">
            <a:normAutofit/>
          </a:bodyPr>
          <a:lstStyle/>
          <a:p>
            <a:r>
              <a:rPr lang="en-US" sz="4800" dirty="0" smtClean="0"/>
              <a:t>Introduction</a:t>
            </a:r>
            <a:endParaRPr lang="en-US" sz="4800" dirty="0"/>
          </a:p>
        </p:txBody>
      </p:sp>
      <p:sp>
        <p:nvSpPr>
          <p:cNvPr id="3" name="Subtitle 2"/>
          <p:cNvSpPr>
            <a:spLocks noGrp="1"/>
          </p:cNvSpPr>
          <p:nvPr>
            <p:ph type="subTitle" idx="1"/>
          </p:nvPr>
        </p:nvSpPr>
        <p:spPr>
          <a:xfrm>
            <a:off x="728407" y="1586853"/>
            <a:ext cx="10724605" cy="4431809"/>
          </a:xfrm>
        </p:spPr>
        <p:txBody>
          <a:bodyPr>
            <a:normAutofit/>
          </a:bodyPr>
          <a:lstStyle/>
          <a:p>
            <a:pPr marL="342900" indent="-342900" algn="just">
              <a:buFont typeface="Wingdings" panose="05000000000000000000" pitchFamily="2" charset="2"/>
              <a:buChar char="Ø"/>
            </a:pPr>
            <a:r>
              <a:rPr lang="en-US" sz="3200" dirty="0"/>
              <a:t>A memory unit accessed by content is called </a:t>
            </a:r>
            <a:r>
              <a:rPr lang="en-US" sz="3200" dirty="0" smtClean="0"/>
              <a:t>Associative Memory </a:t>
            </a:r>
            <a:r>
              <a:rPr lang="en-US" sz="3200" dirty="0"/>
              <a:t>or </a:t>
            </a:r>
            <a:r>
              <a:rPr lang="en-US" sz="3200" dirty="0" smtClean="0"/>
              <a:t>Content Addressable Memory (</a:t>
            </a:r>
            <a:r>
              <a:rPr lang="en-US" sz="3200" dirty="0"/>
              <a:t>CAM) or associative storage or associative array.</a:t>
            </a:r>
          </a:p>
          <a:p>
            <a:pPr marL="342900" indent="-342900" algn="just">
              <a:buFont typeface="Wingdings" panose="05000000000000000000" pitchFamily="2" charset="2"/>
              <a:buChar char="Ø"/>
            </a:pPr>
            <a:r>
              <a:rPr lang="en-US" sz="3200" dirty="0"/>
              <a:t>This type of memory is accessed simultaneously and in parallel on the basis of data content.</a:t>
            </a:r>
          </a:p>
          <a:p>
            <a:pPr marL="342900" indent="-342900" algn="just">
              <a:buFont typeface="Wingdings" panose="05000000000000000000" pitchFamily="2" charset="2"/>
              <a:buChar char="Ø"/>
            </a:pPr>
            <a:r>
              <a:rPr lang="en-US" sz="3200" dirty="0"/>
              <a:t>Memory is capable of finding empty unused location to store the word.</a:t>
            </a:r>
          </a:p>
        </p:txBody>
      </p:sp>
    </p:spTree>
    <p:extLst>
      <p:ext uri="{BB962C8B-B14F-4D97-AF65-F5344CB8AC3E}">
        <p14:creationId xmlns:p14="http://schemas.microsoft.com/office/powerpoint/2010/main" val="255139395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818260" y="13648"/>
            <a:ext cx="10353762" cy="970450"/>
          </a:xfrm>
        </p:spPr>
        <p:txBody>
          <a:bodyPr/>
          <a:lstStyle/>
          <a:p>
            <a:r>
              <a:rPr lang="en-US" altLang="en-US" dirty="0"/>
              <a:t>Associative Mapping</a:t>
            </a:r>
          </a:p>
        </p:txBody>
      </p:sp>
      <p:sp>
        <p:nvSpPr>
          <p:cNvPr id="23555" name="Rectangle 3"/>
          <p:cNvSpPr>
            <a:spLocks noGrp="1" noChangeArrowheads="1"/>
          </p:cNvSpPr>
          <p:nvPr>
            <p:ph idx="1"/>
          </p:nvPr>
        </p:nvSpPr>
        <p:spPr>
          <a:xfrm>
            <a:off x="600500" y="1473958"/>
            <a:ext cx="10931857" cy="4531057"/>
          </a:xfrm>
        </p:spPr>
        <p:txBody>
          <a:bodyPr>
            <a:normAutofit lnSpcReduction="10000"/>
          </a:bodyPr>
          <a:lstStyle/>
          <a:p>
            <a:pPr>
              <a:buFont typeface="Wingdings" panose="05000000000000000000" pitchFamily="2" charset="2"/>
              <a:buChar char="Ø"/>
            </a:pPr>
            <a:r>
              <a:rPr lang="en-US" altLang="en-US" sz="2800" dirty="0" smtClean="0"/>
              <a:t>A </a:t>
            </a:r>
            <a:r>
              <a:rPr lang="en-US" altLang="en-US" sz="2800" dirty="0"/>
              <a:t>block in the Main Memory can be mapped to any block in </a:t>
            </a:r>
            <a:r>
              <a:rPr lang="en-US" altLang="en-US" sz="2800" dirty="0" smtClean="0"/>
              <a:t>the Cache </a:t>
            </a:r>
            <a:r>
              <a:rPr lang="en-US" altLang="en-US" sz="2800" dirty="0"/>
              <a:t>Memory available (not already occupied</a:t>
            </a:r>
            <a:r>
              <a:rPr lang="en-US" altLang="en-US" sz="2800" dirty="0" smtClean="0"/>
              <a:t>).</a:t>
            </a:r>
          </a:p>
          <a:p>
            <a:pPr>
              <a:buFont typeface="Wingdings" panose="05000000000000000000" pitchFamily="2" charset="2"/>
              <a:buChar char="Ø"/>
            </a:pPr>
            <a:endParaRPr lang="en-US" altLang="en-US" sz="2800" dirty="0"/>
          </a:p>
          <a:p>
            <a:pPr>
              <a:buFont typeface="Wingdings" panose="05000000000000000000" pitchFamily="2" charset="2"/>
              <a:buChar char="Ø"/>
            </a:pPr>
            <a:r>
              <a:rPr lang="en-US" altLang="en-US" sz="2800" dirty="0"/>
              <a:t>Advantage: Flexibility. An Main Memory block can be </a:t>
            </a:r>
            <a:r>
              <a:rPr lang="en-US" altLang="en-US" sz="2800" dirty="0" smtClean="0"/>
              <a:t>mapped anywhere </a:t>
            </a:r>
            <a:r>
              <a:rPr lang="en-US" altLang="en-US" sz="2800" dirty="0"/>
              <a:t>in Cache Memory. </a:t>
            </a:r>
            <a:endParaRPr lang="en-US" altLang="en-US" sz="2800" dirty="0" smtClean="0"/>
          </a:p>
          <a:p>
            <a:pPr>
              <a:buFont typeface="Wingdings" panose="05000000000000000000" pitchFamily="2" charset="2"/>
              <a:buChar char="Ø"/>
            </a:pPr>
            <a:endParaRPr lang="en-US" altLang="en-US" sz="2800" dirty="0"/>
          </a:p>
          <a:p>
            <a:pPr>
              <a:buFont typeface="Wingdings" panose="05000000000000000000" pitchFamily="2" charset="2"/>
              <a:buChar char="Ø"/>
            </a:pPr>
            <a:r>
              <a:rPr lang="en-US" altLang="en-US" sz="2800" dirty="0"/>
              <a:t>Disadvantage: Slow or expensive. A search through all the </a:t>
            </a:r>
            <a:r>
              <a:rPr lang="en-US" altLang="en-US" sz="2800" dirty="0" smtClean="0"/>
              <a:t>Cache Memory </a:t>
            </a:r>
            <a:r>
              <a:rPr lang="en-US" altLang="en-US" sz="2800" dirty="0"/>
              <a:t>blocks is needed to check whether the address can be matched to any of the tags. </a:t>
            </a:r>
          </a:p>
        </p:txBody>
      </p:sp>
    </p:spTree>
    <p:extLst>
      <p:ext uri="{BB962C8B-B14F-4D97-AF65-F5344CB8AC3E}">
        <p14:creationId xmlns:p14="http://schemas.microsoft.com/office/powerpoint/2010/main" val="325608114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913795" y="9091"/>
            <a:ext cx="10353762" cy="970450"/>
          </a:xfrm>
        </p:spPr>
        <p:txBody>
          <a:bodyPr/>
          <a:lstStyle/>
          <a:p>
            <a:r>
              <a:rPr lang="en-US" altLang="en-US" dirty="0"/>
              <a:t>Direct Mapping</a:t>
            </a:r>
          </a:p>
        </p:txBody>
      </p:sp>
      <p:sp>
        <p:nvSpPr>
          <p:cNvPr id="24579" name="Rectangle 3"/>
          <p:cNvSpPr>
            <a:spLocks noGrp="1" noChangeArrowheads="1"/>
          </p:cNvSpPr>
          <p:nvPr>
            <p:ph idx="1"/>
          </p:nvPr>
        </p:nvSpPr>
        <p:spPr>
          <a:xfrm>
            <a:off x="750627" y="1569493"/>
            <a:ext cx="10516930" cy="4235355"/>
          </a:xfrm>
        </p:spPr>
        <p:txBody>
          <a:bodyPr>
            <a:normAutofit lnSpcReduction="10000"/>
          </a:bodyPr>
          <a:lstStyle/>
          <a:p>
            <a:pPr algn="just">
              <a:lnSpc>
                <a:spcPct val="90000"/>
              </a:lnSpc>
              <a:buFont typeface="Wingdings" panose="05000000000000000000" pitchFamily="2" charset="2"/>
              <a:buChar char="Ø"/>
            </a:pPr>
            <a:r>
              <a:rPr lang="en-US" altLang="en-US" sz="3200" dirty="0"/>
              <a:t>To avoid the search through all CM blocks needed by associative mapping, this method only allows </a:t>
            </a:r>
            <a:r>
              <a:rPr lang="en-US" altLang="en-US" sz="3200" dirty="0" smtClean="0"/>
              <a:t>to map each block of main memory into only one possible cache line.</a:t>
            </a:r>
          </a:p>
          <a:p>
            <a:pPr algn="just">
              <a:lnSpc>
                <a:spcPct val="90000"/>
              </a:lnSpc>
            </a:pPr>
            <a:endParaRPr lang="en-US" altLang="en-US" sz="3200" u="sng" dirty="0"/>
          </a:p>
          <a:p>
            <a:pPr algn="just">
              <a:lnSpc>
                <a:spcPct val="90000"/>
              </a:lnSpc>
              <a:buFont typeface="Wingdings" panose="05000000000000000000" pitchFamily="2" charset="2"/>
              <a:buChar char="Ø"/>
            </a:pPr>
            <a:r>
              <a:rPr lang="en-US" altLang="en-US" sz="3200" dirty="0" smtClean="0"/>
              <a:t>The mapping is expressed as </a:t>
            </a:r>
            <a:r>
              <a:rPr lang="en-US" altLang="en-US" sz="3200" dirty="0" err="1" smtClean="0"/>
              <a:t>i</a:t>
            </a:r>
            <a:r>
              <a:rPr lang="en-US" altLang="en-US" sz="3200" dirty="0" smtClean="0"/>
              <a:t> = j modulo m</a:t>
            </a:r>
          </a:p>
          <a:p>
            <a:pPr marL="36900" indent="0" algn="just">
              <a:lnSpc>
                <a:spcPct val="90000"/>
              </a:lnSpc>
              <a:buNone/>
            </a:pPr>
            <a:r>
              <a:rPr lang="en-US" altLang="en-US" sz="3200" dirty="0"/>
              <a:t>	</a:t>
            </a:r>
            <a:r>
              <a:rPr lang="en-US" altLang="en-US" sz="3200" dirty="0" smtClean="0"/>
              <a:t>where	</a:t>
            </a:r>
            <a:r>
              <a:rPr lang="en-US" altLang="en-US" sz="3200" dirty="0" err="1" smtClean="0"/>
              <a:t>i</a:t>
            </a:r>
            <a:r>
              <a:rPr lang="en-US" altLang="en-US" sz="3200" dirty="0" smtClean="0"/>
              <a:t> = cache line number</a:t>
            </a:r>
          </a:p>
          <a:p>
            <a:pPr marL="36900" indent="0" algn="just">
              <a:lnSpc>
                <a:spcPct val="90000"/>
              </a:lnSpc>
              <a:buNone/>
            </a:pPr>
            <a:r>
              <a:rPr lang="en-US" altLang="en-US" sz="3200" dirty="0"/>
              <a:t>	</a:t>
            </a:r>
            <a:r>
              <a:rPr lang="en-US" altLang="en-US" sz="3200" dirty="0" smtClean="0"/>
              <a:t>			j = main memory block number</a:t>
            </a:r>
          </a:p>
          <a:p>
            <a:pPr marL="36900" indent="0" algn="just">
              <a:lnSpc>
                <a:spcPct val="90000"/>
              </a:lnSpc>
              <a:buNone/>
            </a:pPr>
            <a:r>
              <a:rPr lang="en-US" altLang="en-US" sz="3200" dirty="0"/>
              <a:t>	</a:t>
            </a:r>
            <a:r>
              <a:rPr lang="en-US" altLang="en-US" sz="3200" dirty="0" smtClean="0"/>
              <a:t>			m = number of lines in the cache </a:t>
            </a:r>
            <a:endParaRPr lang="en-US" altLang="en-US" sz="3200" dirty="0"/>
          </a:p>
        </p:txBody>
      </p:sp>
    </p:spTree>
    <p:extLst>
      <p:ext uri="{BB962C8B-B14F-4D97-AF65-F5344CB8AC3E}">
        <p14:creationId xmlns:p14="http://schemas.microsoft.com/office/powerpoint/2010/main" val="73284251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Rectangle 3"/>
          <p:cNvSpPr>
            <a:spLocks noGrp="1" noChangeArrowheads="1"/>
          </p:cNvSpPr>
          <p:nvPr>
            <p:ph idx="1"/>
          </p:nvPr>
        </p:nvSpPr>
        <p:spPr>
          <a:xfrm>
            <a:off x="477672" y="1050876"/>
            <a:ext cx="11041037" cy="4544705"/>
          </a:xfrm>
        </p:spPr>
        <p:txBody>
          <a:bodyPr>
            <a:noAutofit/>
          </a:bodyPr>
          <a:lstStyle/>
          <a:p>
            <a:pPr algn="just">
              <a:lnSpc>
                <a:spcPct val="90000"/>
              </a:lnSpc>
              <a:buFont typeface="Wingdings" panose="05000000000000000000" pitchFamily="2" charset="2"/>
              <a:buChar char="Ø"/>
            </a:pPr>
            <a:r>
              <a:rPr lang="en-US" altLang="en-US" sz="3200" dirty="0"/>
              <a:t>Advantage:  Direct mapping is faster than the associative mapping as it avoids searching through all the CM tags for a match.</a:t>
            </a:r>
          </a:p>
          <a:p>
            <a:pPr algn="just">
              <a:lnSpc>
                <a:spcPct val="90000"/>
              </a:lnSpc>
              <a:buFont typeface="Wingdings" panose="05000000000000000000" pitchFamily="2" charset="2"/>
              <a:buChar char="Ø"/>
            </a:pPr>
            <a:endParaRPr lang="en-US" altLang="en-US" sz="3200" dirty="0"/>
          </a:p>
          <a:p>
            <a:pPr algn="just">
              <a:lnSpc>
                <a:spcPct val="90000"/>
              </a:lnSpc>
              <a:buFont typeface="Wingdings" panose="05000000000000000000" pitchFamily="2" charset="2"/>
              <a:buChar char="Ø"/>
            </a:pPr>
            <a:r>
              <a:rPr lang="en-US" altLang="en-US" sz="3200" dirty="0"/>
              <a:t>Disadvantage: But it lacks mapping flexibility. For example, if two MM blocks mapped to same CM block are needed repeatedly (e.g., in a loop), they will keep replacing each other, even though all other CM blocks may be available. </a:t>
            </a:r>
          </a:p>
        </p:txBody>
      </p:sp>
    </p:spTree>
    <p:extLst>
      <p:ext uri="{BB962C8B-B14F-4D97-AF65-F5344CB8AC3E}">
        <p14:creationId xmlns:p14="http://schemas.microsoft.com/office/powerpoint/2010/main" val="102658445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a:xfrm>
            <a:off x="913795" y="22746"/>
            <a:ext cx="10353762" cy="970450"/>
          </a:xfrm>
        </p:spPr>
        <p:txBody>
          <a:bodyPr/>
          <a:lstStyle/>
          <a:p>
            <a:r>
              <a:rPr lang="en-US" altLang="en-US" dirty="0"/>
              <a:t>Set-Associative Mapping</a:t>
            </a:r>
          </a:p>
        </p:txBody>
      </p:sp>
      <p:sp>
        <p:nvSpPr>
          <p:cNvPr id="75779" name="Rectangle 3"/>
          <p:cNvSpPr>
            <a:spLocks noGrp="1" noChangeArrowheads="1"/>
          </p:cNvSpPr>
          <p:nvPr>
            <p:ph idx="1"/>
          </p:nvPr>
        </p:nvSpPr>
        <p:spPr/>
        <p:txBody>
          <a:bodyPr>
            <a:normAutofit/>
          </a:bodyPr>
          <a:lstStyle/>
          <a:p>
            <a:pPr algn="just">
              <a:lnSpc>
                <a:spcPct val="90000"/>
              </a:lnSpc>
              <a:buFont typeface="Wingdings" panose="05000000000000000000" pitchFamily="2" charset="2"/>
              <a:buChar char="Ø"/>
            </a:pPr>
            <a:r>
              <a:rPr lang="en-US" altLang="en-US" sz="2800" dirty="0"/>
              <a:t>This is a trade-off between associative and direct mappings where each address is mapped to a certain set of cache locations. </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r>
              <a:rPr lang="en-US" altLang="en-US" sz="2800" dirty="0"/>
              <a:t>The cache is broken into sets where each set contains "N" cache lines, let's say 4. Then, each memory address is assigned a set, and can be cached in any one of those 4 locations within the set that it is assigned to. In other words, within each set the cache is associative, and thus the name.</a:t>
            </a:r>
          </a:p>
          <a:p>
            <a:pPr algn="just">
              <a:lnSpc>
                <a:spcPct val="90000"/>
              </a:lnSpc>
              <a:buFont typeface="Wingdings" panose="05000000000000000000" pitchFamily="2" charset="2"/>
              <a:buChar char="Ø"/>
            </a:pPr>
            <a:endParaRPr lang="en-US" altLang="en-US" sz="2800" dirty="0"/>
          </a:p>
        </p:txBody>
      </p:sp>
    </p:spTree>
    <p:extLst>
      <p:ext uri="{BB962C8B-B14F-4D97-AF65-F5344CB8AC3E}">
        <p14:creationId xmlns:p14="http://schemas.microsoft.com/office/powerpoint/2010/main" val="77417393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normAutofit fontScale="90000"/>
          </a:bodyPr>
          <a:lstStyle/>
          <a:p>
            <a:r>
              <a:rPr lang="en-US" altLang="en-US">
                <a:solidFill>
                  <a:schemeClr val="tx1"/>
                </a:solidFill>
              </a:rPr>
              <a:t>DIFFERENCE BETWEEN LINES, SETS AND BLOCKS</a:t>
            </a:r>
            <a:br>
              <a:rPr lang="en-US" altLang="en-US">
                <a:solidFill>
                  <a:schemeClr val="tx1"/>
                </a:solidFill>
              </a:rPr>
            </a:br>
            <a:endParaRPr lang="en-US" altLang="en-US">
              <a:solidFill>
                <a:schemeClr val="tx1"/>
              </a:solidFill>
            </a:endParaRPr>
          </a:p>
        </p:txBody>
      </p:sp>
      <p:sp>
        <p:nvSpPr>
          <p:cNvPr id="25603" name="Rectangle 3"/>
          <p:cNvSpPr>
            <a:spLocks noGrp="1" noChangeArrowheads="1"/>
          </p:cNvSpPr>
          <p:nvPr>
            <p:ph idx="1"/>
          </p:nvPr>
        </p:nvSpPr>
        <p:spPr>
          <a:xfrm>
            <a:off x="913795" y="2087294"/>
            <a:ext cx="10353762" cy="4058751"/>
          </a:xfrm>
        </p:spPr>
        <p:txBody>
          <a:bodyPr>
            <a:normAutofit/>
          </a:bodyPr>
          <a:lstStyle/>
          <a:p>
            <a:pPr marL="463550" indent="-425450" algn="just">
              <a:buFont typeface="Wingdings" panose="05000000000000000000" pitchFamily="2" charset="2"/>
              <a:buChar char="Ø"/>
            </a:pPr>
            <a:r>
              <a:rPr lang="en-US" altLang="en-US" sz="3200" dirty="0"/>
              <a:t>In direct-mapped caches, sets and lines are equivalent. However in associative caches, sets and lines are very different things and the terms cannot be interchanged.</a:t>
            </a:r>
          </a:p>
        </p:txBody>
      </p:sp>
    </p:spTree>
    <p:extLst>
      <p:ext uri="{BB962C8B-B14F-4D97-AF65-F5344CB8AC3E}">
        <p14:creationId xmlns:p14="http://schemas.microsoft.com/office/powerpoint/2010/main" val="204809261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
          <p:cNvSpPr>
            <a:spLocks noGrp="1" noChangeArrowheads="1"/>
          </p:cNvSpPr>
          <p:nvPr>
            <p:ph idx="1"/>
          </p:nvPr>
        </p:nvSpPr>
        <p:spPr>
          <a:xfrm>
            <a:off x="982639" y="859808"/>
            <a:ext cx="10194877" cy="5388591"/>
          </a:xfrm>
        </p:spPr>
        <p:txBody>
          <a:bodyPr/>
          <a:lstStyle/>
          <a:p>
            <a:pPr algn="just">
              <a:lnSpc>
                <a:spcPct val="90000"/>
              </a:lnSpc>
              <a:buFont typeface="Wingdings" panose="05000000000000000000" pitchFamily="2" charset="2"/>
              <a:buChar char="Ø"/>
            </a:pPr>
            <a:r>
              <a:rPr lang="en-US" altLang="en-US" sz="2800" dirty="0"/>
              <a:t>BLOCK: fixed sized packet of information that moves back and forth between a cache and main memory.</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r>
              <a:rPr lang="en-US" altLang="en-US" sz="2800" dirty="0"/>
              <a:t>LINE: container in a cache that stores a block as well as other information such as the valid bit and tag bits.</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r>
              <a:rPr lang="en-US" altLang="en-US" sz="2800" dirty="0"/>
              <a:t>SET: collection of one or more lines. Sets in direct-mapped caches consist of a single line. Set in fully associative and set associative caches consists of multiple lines.</a:t>
            </a:r>
          </a:p>
          <a:p>
            <a:pPr algn="just">
              <a:lnSpc>
                <a:spcPct val="90000"/>
              </a:lnSpc>
              <a:buFont typeface="Wingdings" panose="05000000000000000000" pitchFamily="2" charset="2"/>
              <a:buChar char="Ø"/>
            </a:pPr>
            <a:endParaRPr lang="en-US" altLang="en-US" sz="2800" dirty="0"/>
          </a:p>
        </p:txBody>
      </p:sp>
    </p:spTree>
    <p:extLst>
      <p:ext uri="{BB962C8B-B14F-4D97-AF65-F5344CB8AC3E}">
        <p14:creationId xmlns:p14="http://schemas.microsoft.com/office/powerpoint/2010/main" val="165958959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913795" y="22745"/>
            <a:ext cx="10353762" cy="970450"/>
          </a:xfrm>
        </p:spPr>
        <p:txBody>
          <a:bodyPr/>
          <a:lstStyle/>
          <a:p>
            <a:r>
              <a:rPr lang="en-US" altLang="en-US" dirty="0">
                <a:solidFill>
                  <a:schemeClr val="tx1"/>
                </a:solidFill>
              </a:rPr>
              <a:t>ASSOCIATIVITY</a:t>
            </a:r>
          </a:p>
        </p:txBody>
      </p:sp>
      <p:sp>
        <p:nvSpPr>
          <p:cNvPr id="27651" name="Rectangle 3"/>
          <p:cNvSpPr>
            <a:spLocks noGrp="1" noChangeArrowheads="1"/>
          </p:cNvSpPr>
          <p:nvPr>
            <p:ph idx="1"/>
          </p:nvPr>
        </p:nvSpPr>
        <p:spPr>
          <a:xfrm>
            <a:off x="723331" y="1732449"/>
            <a:ext cx="10768084" cy="4058751"/>
          </a:xfrm>
        </p:spPr>
        <p:txBody>
          <a:bodyPr>
            <a:noAutofit/>
          </a:bodyPr>
          <a:lstStyle/>
          <a:p>
            <a:pPr algn="just">
              <a:lnSpc>
                <a:spcPct val="90000"/>
              </a:lnSpc>
              <a:buFont typeface="Wingdings" panose="05000000000000000000" pitchFamily="2" charset="2"/>
              <a:buChar char="Ø"/>
            </a:pPr>
            <a:r>
              <a:rPr lang="en-US" altLang="en-US" sz="3200" dirty="0"/>
              <a:t>Associativity : N-way set associative cache memory means that information stored at some address in operating memory could be placed (cached) in N locations (lines) of this cache memory. </a:t>
            </a:r>
          </a:p>
          <a:p>
            <a:pPr algn="just">
              <a:lnSpc>
                <a:spcPct val="90000"/>
              </a:lnSpc>
              <a:buFont typeface="Wingdings" panose="05000000000000000000" pitchFamily="2" charset="2"/>
              <a:buChar char="Ø"/>
            </a:pPr>
            <a:endParaRPr lang="en-US" altLang="en-US" sz="3200" dirty="0"/>
          </a:p>
          <a:p>
            <a:pPr algn="just">
              <a:lnSpc>
                <a:spcPct val="90000"/>
              </a:lnSpc>
              <a:buFont typeface="Wingdings" panose="05000000000000000000" pitchFamily="2" charset="2"/>
              <a:buChar char="Ø"/>
            </a:pPr>
            <a:r>
              <a:rPr lang="en-US" altLang="en-US" sz="3200" dirty="0"/>
              <a:t>The basic principle of logical segmentation says that there is only one line within any particular segment to be capable of caching information located at some memory address.</a:t>
            </a:r>
          </a:p>
        </p:txBody>
      </p:sp>
    </p:spTree>
    <p:extLst>
      <p:ext uri="{BB962C8B-B14F-4D97-AF65-F5344CB8AC3E}">
        <p14:creationId xmlns:p14="http://schemas.microsoft.com/office/powerpoint/2010/main" val="263850442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913795" y="13645"/>
            <a:ext cx="10353762" cy="1334390"/>
          </a:xfrm>
        </p:spPr>
        <p:txBody>
          <a:bodyPr>
            <a:normAutofit/>
          </a:bodyPr>
          <a:lstStyle/>
          <a:p>
            <a:r>
              <a:rPr lang="en-US" altLang="en-US" dirty="0" smtClean="0"/>
              <a:t>REPLACEMENT ALGORITHM</a:t>
            </a:r>
            <a:endParaRPr lang="en-US" altLang="en-US" dirty="0"/>
          </a:p>
        </p:txBody>
      </p:sp>
      <p:sp>
        <p:nvSpPr>
          <p:cNvPr id="28675" name="Rectangle 3"/>
          <p:cNvSpPr>
            <a:spLocks noGrp="1" noChangeArrowheads="1"/>
          </p:cNvSpPr>
          <p:nvPr>
            <p:ph idx="1"/>
          </p:nvPr>
        </p:nvSpPr>
        <p:spPr>
          <a:xfrm>
            <a:off x="913796" y="1790131"/>
            <a:ext cx="10137842" cy="4572000"/>
          </a:xfrm>
        </p:spPr>
        <p:txBody>
          <a:bodyPr>
            <a:normAutofit/>
          </a:bodyPr>
          <a:lstStyle/>
          <a:p>
            <a:pPr algn="just">
              <a:buFont typeface="Wingdings" panose="05000000000000000000" pitchFamily="2" charset="2"/>
              <a:buChar char="Ø"/>
            </a:pPr>
            <a:r>
              <a:rPr lang="en-US" altLang="en-US" sz="3200" dirty="0"/>
              <a:t>Optimal Replacement: replace the block which is no longer needed in the future. If all blocks currently in Cache Memory will be used again, replace the one which will not be used in the future for the longest time. </a:t>
            </a:r>
          </a:p>
          <a:p>
            <a:pPr algn="just">
              <a:buFont typeface="Wingdings" panose="05000000000000000000" pitchFamily="2" charset="2"/>
              <a:buChar char="Ø"/>
            </a:pPr>
            <a:endParaRPr lang="en-US" altLang="en-US" sz="3200" dirty="0"/>
          </a:p>
          <a:p>
            <a:pPr algn="just">
              <a:buFont typeface="Wingdings" panose="05000000000000000000" pitchFamily="2" charset="2"/>
              <a:buChar char="Ø"/>
            </a:pPr>
            <a:r>
              <a:rPr lang="en-US" altLang="en-US" sz="3200" dirty="0"/>
              <a:t>Random selection: replace a randomly selected block among all blocks currently in Cache Memory.</a:t>
            </a:r>
          </a:p>
        </p:txBody>
      </p:sp>
    </p:spTree>
    <p:extLst>
      <p:ext uri="{BB962C8B-B14F-4D97-AF65-F5344CB8AC3E}">
        <p14:creationId xmlns:p14="http://schemas.microsoft.com/office/powerpoint/2010/main" val="30885857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3"/>
          <p:cNvSpPr>
            <a:spLocks noGrp="1" noChangeArrowheads="1"/>
          </p:cNvSpPr>
          <p:nvPr>
            <p:ph idx="1"/>
          </p:nvPr>
        </p:nvSpPr>
        <p:spPr>
          <a:xfrm>
            <a:off x="914400" y="962167"/>
            <a:ext cx="10235821" cy="4974609"/>
          </a:xfrm>
        </p:spPr>
        <p:txBody>
          <a:bodyPr>
            <a:normAutofit/>
          </a:bodyPr>
          <a:lstStyle/>
          <a:p>
            <a:pPr algn="just">
              <a:buFont typeface="Wingdings" panose="05000000000000000000" pitchFamily="2" charset="2"/>
              <a:buChar char="Ø"/>
            </a:pPr>
            <a:r>
              <a:rPr lang="en-US" altLang="en-US" sz="2800" dirty="0"/>
              <a:t>FIFO (first-in first-out): replace the block that has been in Cache Memory for the longest time</a:t>
            </a:r>
            <a:r>
              <a:rPr lang="en-US" altLang="en-US" sz="2800" dirty="0" smtClean="0"/>
              <a:t>.</a:t>
            </a:r>
          </a:p>
          <a:p>
            <a:pPr algn="just">
              <a:buFont typeface="Wingdings" panose="05000000000000000000" pitchFamily="2" charset="2"/>
              <a:buChar char="Ø"/>
            </a:pPr>
            <a:endParaRPr lang="en-US" altLang="en-US" sz="2800" dirty="0"/>
          </a:p>
          <a:p>
            <a:pPr algn="just">
              <a:buFont typeface="Wingdings" panose="05000000000000000000" pitchFamily="2" charset="2"/>
              <a:buChar char="Ø"/>
            </a:pPr>
            <a:r>
              <a:rPr lang="en-US" altLang="en-US" sz="2800" dirty="0"/>
              <a:t>LRU (Least recently used): replace the block in Cache Memory that has not been used for the longest time</a:t>
            </a:r>
            <a:r>
              <a:rPr lang="en-US" altLang="en-US" sz="2800" dirty="0" smtClean="0"/>
              <a:t>.</a:t>
            </a:r>
          </a:p>
          <a:p>
            <a:pPr algn="just">
              <a:buFont typeface="Wingdings" panose="05000000000000000000" pitchFamily="2" charset="2"/>
              <a:buChar char="Ø"/>
            </a:pPr>
            <a:endParaRPr lang="en-US" altLang="en-US" sz="2800" dirty="0"/>
          </a:p>
          <a:p>
            <a:pPr algn="just">
              <a:buFont typeface="Wingdings" panose="05000000000000000000" pitchFamily="2" charset="2"/>
              <a:buChar char="Ø"/>
            </a:pPr>
            <a:r>
              <a:rPr lang="en-US" altLang="en-US" sz="2800" dirty="0"/>
              <a:t>LFU (Least frequently used): replace the block in Cache Memory that has been used for the least number of times.</a:t>
            </a:r>
          </a:p>
        </p:txBody>
      </p:sp>
    </p:spTree>
    <p:extLst>
      <p:ext uri="{BB962C8B-B14F-4D97-AF65-F5344CB8AC3E}">
        <p14:creationId xmlns:p14="http://schemas.microsoft.com/office/powerpoint/2010/main" val="153561929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3"/>
          <p:cNvSpPr>
            <a:spLocks noGrp="1" noChangeArrowheads="1"/>
          </p:cNvSpPr>
          <p:nvPr>
            <p:ph idx="1"/>
          </p:nvPr>
        </p:nvSpPr>
        <p:spPr>
          <a:xfrm>
            <a:off x="614149" y="341194"/>
            <a:ext cx="11000096" cy="6264322"/>
          </a:xfrm>
        </p:spPr>
        <p:txBody>
          <a:bodyPr>
            <a:noAutofit/>
          </a:bodyPr>
          <a:lstStyle/>
          <a:p>
            <a:pPr algn="just">
              <a:lnSpc>
                <a:spcPct val="90000"/>
              </a:lnSpc>
              <a:buFont typeface="Wingdings" panose="05000000000000000000" pitchFamily="2" charset="2"/>
              <a:buChar char="Ø"/>
            </a:pPr>
            <a:r>
              <a:rPr lang="en-US" altLang="en-US" sz="2800" dirty="0"/>
              <a:t>The optimal replacement  :  the best but is not realistic because when a block will be needed in the future is usually not known ahead of time. </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r>
              <a:rPr lang="en-US" altLang="en-US" sz="2800" dirty="0"/>
              <a:t>The LRU is suboptimal based on the temporal locality of reference, i.e., memory items that are recently referenced are more likely to be referenced soon than those which have not been referenced for a longer time. </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r>
              <a:rPr lang="en-US" altLang="en-US" sz="2800" dirty="0"/>
              <a:t>FIFO is not necessarily consistent with LRU therefore is usually not as good. </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r>
              <a:rPr lang="en-US" altLang="en-US" sz="2800" dirty="0"/>
              <a:t>The random selection, surprisingly, is not necessarily bad.</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endParaRPr lang="en-US" altLang="en-US" sz="2800" dirty="0"/>
          </a:p>
        </p:txBody>
      </p:sp>
    </p:spTree>
    <p:extLst>
      <p:ext uri="{BB962C8B-B14F-4D97-AF65-F5344CB8AC3E}">
        <p14:creationId xmlns:p14="http://schemas.microsoft.com/office/powerpoint/2010/main" val="24240391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248"/>
            <a:ext cx="9440034" cy="1828801"/>
          </a:xfrm>
        </p:spPr>
        <p:txBody>
          <a:bodyPr anchor="t">
            <a:normAutofit/>
          </a:bodyPr>
          <a:lstStyle/>
          <a:p>
            <a:r>
              <a:rPr lang="en-US" sz="4400" dirty="0" smtClean="0"/>
              <a:t>Associative Memory Organization</a:t>
            </a:r>
            <a:endParaRPr lang="en-US" sz="4400" dirty="0"/>
          </a:p>
        </p:txBody>
      </p:sp>
      <p:sp>
        <p:nvSpPr>
          <p:cNvPr id="4" name="Rectangle 3"/>
          <p:cNvSpPr/>
          <p:nvPr/>
        </p:nvSpPr>
        <p:spPr>
          <a:xfrm>
            <a:off x="4807263" y="1034630"/>
            <a:ext cx="2497540" cy="5474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Argument Register (A)</a:t>
            </a:r>
            <a:endParaRPr lang="en-US" dirty="0"/>
          </a:p>
        </p:txBody>
      </p:sp>
      <p:sp>
        <p:nvSpPr>
          <p:cNvPr id="5" name="Rectangle 4"/>
          <p:cNvSpPr/>
          <p:nvPr/>
        </p:nvSpPr>
        <p:spPr>
          <a:xfrm>
            <a:off x="4807263" y="2108688"/>
            <a:ext cx="2497540" cy="5474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Key Register (K)</a:t>
            </a:r>
            <a:endParaRPr lang="en-US" dirty="0"/>
          </a:p>
        </p:txBody>
      </p:sp>
      <p:sp>
        <p:nvSpPr>
          <p:cNvPr id="6" name="Rectangle 5"/>
          <p:cNvSpPr/>
          <p:nvPr/>
        </p:nvSpPr>
        <p:spPr>
          <a:xfrm>
            <a:off x="4807263" y="3342401"/>
            <a:ext cx="2497540" cy="192628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Associative Memory </a:t>
            </a:r>
          </a:p>
          <a:p>
            <a:pPr algn="ctr"/>
            <a:r>
              <a:rPr lang="en-US" dirty="0" smtClean="0"/>
              <a:t>Array &amp; Logic</a:t>
            </a:r>
          </a:p>
          <a:p>
            <a:pPr algn="ctr"/>
            <a:endParaRPr lang="en-US" dirty="0"/>
          </a:p>
          <a:p>
            <a:pPr algn="ctr"/>
            <a:r>
              <a:rPr lang="en-US" dirty="0" smtClean="0"/>
              <a:t>m words</a:t>
            </a:r>
          </a:p>
          <a:p>
            <a:pPr algn="ctr"/>
            <a:r>
              <a:rPr lang="en-US" dirty="0" smtClean="0"/>
              <a:t>n bits per word</a:t>
            </a:r>
            <a:endParaRPr lang="en-US" dirty="0"/>
          </a:p>
        </p:txBody>
      </p:sp>
      <p:sp>
        <p:nvSpPr>
          <p:cNvPr id="7" name="Rectangle 6"/>
          <p:cNvSpPr/>
          <p:nvPr/>
        </p:nvSpPr>
        <p:spPr>
          <a:xfrm>
            <a:off x="8080960" y="3342401"/>
            <a:ext cx="845327" cy="192628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t>
            </a:r>
            <a:endParaRPr lang="en-US" dirty="0"/>
          </a:p>
        </p:txBody>
      </p:sp>
      <p:sp>
        <p:nvSpPr>
          <p:cNvPr id="8" name="TextBox 7"/>
          <p:cNvSpPr txBox="1"/>
          <p:nvPr/>
        </p:nvSpPr>
        <p:spPr>
          <a:xfrm>
            <a:off x="7668426" y="2919127"/>
            <a:ext cx="1670394" cy="369332"/>
          </a:xfrm>
          <a:prstGeom prst="rect">
            <a:avLst/>
          </a:prstGeom>
          <a:noFill/>
        </p:spPr>
        <p:txBody>
          <a:bodyPr wrap="none" rtlCol="0">
            <a:spAutoFit/>
          </a:bodyPr>
          <a:lstStyle/>
          <a:p>
            <a:r>
              <a:rPr lang="en-US" dirty="0" smtClean="0"/>
              <a:t>Match Register</a:t>
            </a:r>
            <a:endParaRPr lang="en-US" dirty="0"/>
          </a:p>
        </p:txBody>
      </p:sp>
      <p:sp>
        <p:nvSpPr>
          <p:cNvPr id="9" name="TextBox 8"/>
          <p:cNvSpPr txBox="1"/>
          <p:nvPr/>
        </p:nvSpPr>
        <p:spPr>
          <a:xfrm>
            <a:off x="3531855" y="3543241"/>
            <a:ext cx="713657" cy="369332"/>
          </a:xfrm>
          <a:prstGeom prst="rect">
            <a:avLst/>
          </a:prstGeom>
          <a:noFill/>
        </p:spPr>
        <p:txBody>
          <a:bodyPr wrap="none" rtlCol="0">
            <a:spAutoFit/>
          </a:bodyPr>
          <a:lstStyle/>
          <a:p>
            <a:r>
              <a:rPr lang="en-US" dirty="0" smtClean="0"/>
              <a:t>Input</a:t>
            </a:r>
            <a:endParaRPr lang="en-US" dirty="0"/>
          </a:p>
        </p:txBody>
      </p:sp>
      <p:sp>
        <p:nvSpPr>
          <p:cNvPr id="10" name="TextBox 9"/>
          <p:cNvSpPr txBox="1"/>
          <p:nvPr/>
        </p:nvSpPr>
        <p:spPr>
          <a:xfrm>
            <a:off x="3531855" y="4428612"/>
            <a:ext cx="689356" cy="369332"/>
          </a:xfrm>
          <a:prstGeom prst="rect">
            <a:avLst/>
          </a:prstGeom>
          <a:noFill/>
        </p:spPr>
        <p:txBody>
          <a:bodyPr wrap="none" rtlCol="0">
            <a:spAutoFit/>
          </a:bodyPr>
          <a:lstStyle/>
          <a:p>
            <a:r>
              <a:rPr lang="en-US" dirty="0" smtClean="0"/>
              <a:t>Read</a:t>
            </a:r>
            <a:endParaRPr lang="en-US" dirty="0"/>
          </a:p>
        </p:txBody>
      </p:sp>
      <p:sp>
        <p:nvSpPr>
          <p:cNvPr id="11" name="TextBox 10"/>
          <p:cNvSpPr txBox="1"/>
          <p:nvPr/>
        </p:nvSpPr>
        <p:spPr>
          <a:xfrm>
            <a:off x="3531855" y="4725374"/>
            <a:ext cx="734240" cy="369332"/>
          </a:xfrm>
          <a:prstGeom prst="rect">
            <a:avLst/>
          </a:prstGeom>
          <a:noFill/>
        </p:spPr>
        <p:txBody>
          <a:bodyPr wrap="none" rtlCol="0">
            <a:spAutoFit/>
          </a:bodyPr>
          <a:lstStyle/>
          <a:p>
            <a:r>
              <a:rPr lang="en-US" dirty="0" smtClean="0"/>
              <a:t>Write</a:t>
            </a:r>
            <a:endParaRPr lang="en-US" dirty="0"/>
          </a:p>
        </p:txBody>
      </p:sp>
      <p:cxnSp>
        <p:nvCxnSpPr>
          <p:cNvPr id="13" name="Straight Arrow Connector 12"/>
          <p:cNvCxnSpPr/>
          <p:nvPr/>
        </p:nvCxnSpPr>
        <p:spPr>
          <a:xfrm>
            <a:off x="4230998" y="3727907"/>
            <a:ext cx="561751" cy="0"/>
          </a:xfrm>
          <a:prstGeom prst="straightConnector1">
            <a:avLst/>
          </a:prstGeom>
          <a:ln w="127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4235725" y="4596499"/>
            <a:ext cx="561751" cy="0"/>
          </a:xfrm>
          <a:prstGeom prst="straightConnector1">
            <a:avLst/>
          </a:prstGeom>
          <a:ln w="127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4233654" y="4924554"/>
            <a:ext cx="561751" cy="0"/>
          </a:xfrm>
          <a:prstGeom prst="straightConnector1">
            <a:avLst/>
          </a:prstGeom>
          <a:ln w="127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4" idx="2"/>
            <a:endCxn id="5" idx="0"/>
          </p:cNvCxnSpPr>
          <p:nvPr/>
        </p:nvCxnSpPr>
        <p:spPr>
          <a:xfrm>
            <a:off x="6056033" y="1582057"/>
            <a:ext cx="0" cy="526631"/>
          </a:xfrm>
          <a:prstGeom prst="straightConnector1">
            <a:avLst/>
          </a:prstGeom>
          <a:ln w="127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5" idx="2"/>
            <a:endCxn id="6" idx="0"/>
          </p:cNvCxnSpPr>
          <p:nvPr/>
        </p:nvCxnSpPr>
        <p:spPr>
          <a:xfrm>
            <a:off x="6056033" y="2656115"/>
            <a:ext cx="0" cy="686286"/>
          </a:xfrm>
          <a:prstGeom prst="straightConnector1">
            <a:avLst/>
          </a:prstGeom>
          <a:ln w="127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6" idx="2"/>
          </p:cNvCxnSpPr>
          <p:nvPr/>
        </p:nvCxnSpPr>
        <p:spPr>
          <a:xfrm>
            <a:off x="6056033" y="5268687"/>
            <a:ext cx="0" cy="526631"/>
          </a:xfrm>
          <a:prstGeom prst="straightConnector1">
            <a:avLst/>
          </a:prstGeom>
          <a:ln w="127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5612720" y="5777470"/>
            <a:ext cx="880369" cy="369332"/>
          </a:xfrm>
          <a:prstGeom prst="rect">
            <a:avLst/>
          </a:prstGeom>
          <a:noFill/>
        </p:spPr>
        <p:txBody>
          <a:bodyPr wrap="none" rtlCol="0">
            <a:spAutoFit/>
          </a:bodyPr>
          <a:lstStyle/>
          <a:p>
            <a:r>
              <a:rPr lang="en-US" dirty="0" smtClean="0"/>
              <a:t>Output</a:t>
            </a:r>
            <a:endParaRPr lang="en-US" dirty="0"/>
          </a:p>
        </p:txBody>
      </p:sp>
      <p:cxnSp>
        <p:nvCxnSpPr>
          <p:cNvPr id="25" name="Straight Arrow Connector 24"/>
          <p:cNvCxnSpPr>
            <a:stCxn id="6" idx="3"/>
            <a:endCxn id="7" idx="1"/>
          </p:cNvCxnSpPr>
          <p:nvPr/>
        </p:nvCxnSpPr>
        <p:spPr>
          <a:xfrm>
            <a:off x="7304803" y="4305544"/>
            <a:ext cx="776157" cy="0"/>
          </a:xfrm>
          <a:prstGeom prst="straightConnector1">
            <a:avLst/>
          </a:prstGeom>
          <a:ln w="127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3368655" y="6369321"/>
            <a:ext cx="5385000" cy="369332"/>
          </a:xfrm>
          <a:prstGeom prst="rect">
            <a:avLst/>
          </a:prstGeom>
          <a:noFill/>
        </p:spPr>
        <p:txBody>
          <a:bodyPr wrap="none" rtlCol="0">
            <a:spAutoFit/>
          </a:bodyPr>
          <a:lstStyle/>
          <a:p>
            <a:r>
              <a:rPr lang="en-US" dirty="0" smtClean="0"/>
              <a:t>Block Diagram of Associative Memory Organization</a:t>
            </a:r>
            <a:endParaRPr lang="en-US" dirty="0"/>
          </a:p>
        </p:txBody>
      </p:sp>
    </p:spTree>
    <p:extLst>
      <p:ext uri="{BB962C8B-B14F-4D97-AF65-F5344CB8AC3E}">
        <p14:creationId xmlns:p14="http://schemas.microsoft.com/office/powerpoint/2010/main" val="304348053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913795" y="0"/>
            <a:ext cx="10353762" cy="1457220"/>
          </a:xfrm>
        </p:spPr>
        <p:txBody>
          <a:bodyPr>
            <a:normAutofit/>
          </a:bodyPr>
          <a:lstStyle/>
          <a:p>
            <a:r>
              <a:rPr lang="en-US" altLang="en-US" dirty="0"/>
              <a:t>HIT RATIO and </a:t>
            </a:r>
            <a:br>
              <a:rPr lang="en-US" altLang="en-US" dirty="0"/>
            </a:br>
            <a:r>
              <a:rPr lang="en-US" altLang="en-US" dirty="0"/>
              <a:t>EFFECTIVE ACCESS TIMES</a:t>
            </a:r>
          </a:p>
        </p:txBody>
      </p:sp>
      <p:sp>
        <p:nvSpPr>
          <p:cNvPr id="31747" name="Rectangle 3"/>
          <p:cNvSpPr>
            <a:spLocks noGrp="1" noChangeArrowheads="1"/>
          </p:cNvSpPr>
          <p:nvPr>
            <p:ph idx="1"/>
          </p:nvPr>
        </p:nvSpPr>
        <p:spPr/>
        <p:txBody>
          <a:bodyPr>
            <a:normAutofit/>
          </a:bodyPr>
          <a:lstStyle/>
          <a:p>
            <a:pPr>
              <a:buFont typeface="Wingdings" panose="05000000000000000000" pitchFamily="2" charset="2"/>
              <a:buChar char="Ø"/>
            </a:pPr>
            <a:endParaRPr lang="en-US" altLang="en-US" sz="2800" dirty="0"/>
          </a:p>
          <a:p>
            <a:pPr>
              <a:buFont typeface="Wingdings" panose="05000000000000000000" pitchFamily="2" charset="2"/>
              <a:buChar char="Ø"/>
            </a:pPr>
            <a:r>
              <a:rPr lang="en-US" altLang="en-US" sz="2800" dirty="0"/>
              <a:t>Hit Ratio : The fraction of all memory reads which are satisfied from the cache</a:t>
            </a:r>
          </a:p>
        </p:txBody>
      </p:sp>
      <p:pic>
        <p:nvPicPr>
          <p:cNvPr id="31748" name="Picture 4" descr="eqn67439_0_th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4273550"/>
            <a:ext cx="8686800" cy="1441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4070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913795" y="0"/>
            <a:ext cx="10353762" cy="1580050"/>
          </a:xfrm>
        </p:spPr>
        <p:txBody>
          <a:bodyPr>
            <a:normAutofit/>
          </a:bodyPr>
          <a:lstStyle/>
          <a:p>
            <a:r>
              <a:rPr lang="en-US" altLang="en-US" dirty="0">
                <a:solidFill>
                  <a:schemeClr val="tx1"/>
                </a:solidFill>
              </a:rPr>
              <a:t>LOAD-THROUGH </a:t>
            </a:r>
            <a:r>
              <a:rPr lang="en-US" altLang="en-US" dirty="0" smtClean="0">
                <a:solidFill>
                  <a:schemeClr val="tx1"/>
                </a:solidFill>
              </a:rPr>
              <a:t>STORE-THROUGH</a:t>
            </a:r>
            <a:r>
              <a:rPr lang="en-US" altLang="en-US" dirty="0">
                <a:solidFill>
                  <a:schemeClr val="tx1"/>
                </a:solidFill>
              </a:rPr>
              <a:t/>
            </a:r>
            <a:br>
              <a:rPr lang="en-US" altLang="en-US" dirty="0">
                <a:solidFill>
                  <a:schemeClr val="tx1"/>
                </a:solidFill>
              </a:rPr>
            </a:br>
            <a:endParaRPr lang="en-US" altLang="en-US" dirty="0">
              <a:solidFill>
                <a:schemeClr val="tx1"/>
              </a:solidFill>
            </a:endParaRPr>
          </a:p>
        </p:txBody>
      </p:sp>
      <p:sp>
        <p:nvSpPr>
          <p:cNvPr id="34819" name="Rectangle 3"/>
          <p:cNvSpPr>
            <a:spLocks noGrp="1" noChangeArrowheads="1"/>
          </p:cNvSpPr>
          <p:nvPr>
            <p:ph idx="1"/>
          </p:nvPr>
        </p:nvSpPr>
        <p:spPr>
          <a:xfrm>
            <a:off x="641445" y="1524000"/>
            <a:ext cx="10626112" cy="5013278"/>
          </a:xfrm>
        </p:spPr>
        <p:txBody>
          <a:bodyPr>
            <a:normAutofit/>
          </a:bodyPr>
          <a:lstStyle/>
          <a:p>
            <a:pPr lvl="2" algn="just">
              <a:lnSpc>
                <a:spcPct val="90000"/>
              </a:lnSpc>
              <a:buFont typeface="Wingdings" panose="05000000000000000000" pitchFamily="2" charset="2"/>
              <a:buChar char="Ø"/>
            </a:pPr>
            <a:endParaRPr lang="en-US" altLang="en-US" sz="2800" dirty="0"/>
          </a:p>
          <a:p>
            <a:pPr marL="688975" lvl="2" indent="-457200" algn="just">
              <a:lnSpc>
                <a:spcPct val="90000"/>
              </a:lnSpc>
              <a:buFont typeface="Wingdings" panose="05000000000000000000" pitchFamily="2" charset="2"/>
              <a:buChar char="Ø"/>
            </a:pPr>
            <a:r>
              <a:rPr lang="en-US" altLang="en-US" sz="2800" dirty="0"/>
              <a:t>Load-Through :  When the CPU needs to read a word from the memory, the block containing the word is brought from MM to CM, while at the same time the word is forwarded to the CPU.</a:t>
            </a:r>
          </a:p>
          <a:p>
            <a:pPr marL="627063" lvl="2" indent="-395288" algn="just">
              <a:lnSpc>
                <a:spcPct val="90000"/>
              </a:lnSpc>
              <a:buFont typeface="Wingdings" panose="05000000000000000000" pitchFamily="2" charset="2"/>
              <a:buChar char="Ø"/>
            </a:pPr>
            <a:endParaRPr lang="en-US" altLang="en-US" sz="2800" dirty="0"/>
          </a:p>
          <a:p>
            <a:pPr marL="688975" lvl="2" indent="-457200" algn="just">
              <a:lnSpc>
                <a:spcPct val="90000"/>
              </a:lnSpc>
              <a:buFont typeface="Wingdings" panose="05000000000000000000" pitchFamily="2" charset="2"/>
              <a:buChar char="Ø"/>
            </a:pPr>
            <a:r>
              <a:rPr lang="en-US" altLang="en-US" sz="2800" dirty="0"/>
              <a:t>Store-Through : If store-through is used, a word to be stored from CPU to memory is written to both CM (if the word is in there) and MM. By doing so, a CM block to be replaced can be overwritten by an in-coming block without being saved to MM.</a:t>
            </a:r>
          </a:p>
          <a:p>
            <a:pPr algn="just">
              <a:lnSpc>
                <a:spcPct val="90000"/>
              </a:lnSpc>
              <a:buFont typeface="Wingdings" panose="05000000000000000000" pitchFamily="2" charset="2"/>
              <a:buChar char="Ø"/>
            </a:pPr>
            <a:endParaRPr lang="en-US" altLang="en-US" sz="2800" dirty="0"/>
          </a:p>
        </p:txBody>
      </p:sp>
    </p:spTree>
    <p:extLst>
      <p:ext uri="{BB962C8B-B14F-4D97-AF65-F5344CB8AC3E}">
        <p14:creationId xmlns:p14="http://schemas.microsoft.com/office/powerpoint/2010/main" val="263929947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4" name="Picture 1028" descr="load_store_throug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9302" y="652013"/>
            <a:ext cx="7334534" cy="5871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16947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913795" y="0"/>
            <a:ext cx="10353762" cy="970450"/>
          </a:xfrm>
        </p:spPr>
        <p:txBody>
          <a:bodyPr/>
          <a:lstStyle/>
          <a:p>
            <a:r>
              <a:rPr lang="en-US" altLang="en-US" dirty="0">
                <a:solidFill>
                  <a:schemeClr val="tx1"/>
                </a:solidFill>
              </a:rPr>
              <a:t>WRITE METHODS</a:t>
            </a:r>
          </a:p>
        </p:txBody>
      </p:sp>
      <p:sp>
        <p:nvSpPr>
          <p:cNvPr id="36867" name="Rectangle 3"/>
          <p:cNvSpPr>
            <a:spLocks noGrp="1" noChangeArrowheads="1"/>
          </p:cNvSpPr>
          <p:nvPr>
            <p:ph idx="1"/>
          </p:nvPr>
        </p:nvSpPr>
        <p:spPr>
          <a:xfrm>
            <a:off x="655094" y="1732449"/>
            <a:ext cx="10781730" cy="4422691"/>
          </a:xfrm>
        </p:spPr>
        <p:txBody>
          <a:bodyPr>
            <a:normAutofit/>
          </a:bodyPr>
          <a:lstStyle/>
          <a:p>
            <a:pPr algn="just">
              <a:buFont typeface="Wingdings" panose="05000000000000000000" pitchFamily="2" charset="2"/>
              <a:buChar char="Ø"/>
            </a:pPr>
            <a:r>
              <a:rPr lang="en-US" altLang="en-US" sz="2800" dirty="0"/>
              <a:t>Note: Words in a cache have been viewed simply as copies of words from main memory that are read from the cache to provide faster access. However this view point changes</a:t>
            </a:r>
            <a:r>
              <a:rPr lang="en-US" altLang="en-US" sz="2800" dirty="0" smtClean="0"/>
              <a:t>.</a:t>
            </a:r>
          </a:p>
          <a:p>
            <a:pPr algn="just">
              <a:buFont typeface="Wingdings" panose="05000000000000000000" pitchFamily="2" charset="2"/>
              <a:buChar char="Ø"/>
            </a:pPr>
            <a:endParaRPr lang="en-US" altLang="en-US" sz="2800" dirty="0"/>
          </a:p>
          <a:p>
            <a:pPr algn="just">
              <a:buFont typeface="Wingdings" panose="05000000000000000000" pitchFamily="2" charset="2"/>
              <a:buChar char="Ø"/>
            </a:pPr>
            <a:r>
              <a:rPr lang="en-US" altLang="en-US" sz="2800" dirty="0"/>
              <a:t>There are 3 possible write actions:</a:t>
            </a:r>
          </a:p>
          <a:p>
            <a:pPr lvl="1" algn="just">
              <a:buFont typeface="Wingdings" panose="05000000000000000000" pitchFamily="2" charset="2"/>
              <a:buChar char="§"/>
            </a:pPr>
            <a:r>
              <a:rPr lang="en-US" altLang="en-US" sz="2400" dirty="0"/>
              <a:t>Write the result into the main memory</a:t>
            </a:r>
          </a:p>
          <a:p>
            <a:pPr lvl="1" algn="just">
              <a:buFont typeface="Wingdings" panose="05000000000000000000" pitchFamily="2" charset="2"/>
              <a:buChar char="§"/>
            </a:pPr>
            <a:r>
              <a:rPr lang="en-US" altLang="en-US" sz="2400" dirty="0"/>
              <a:t>Write the result into the cache</a:t>
            </a:r>
          </a:p>
          <a:p>
            <a:pPr lvl="1" algn="just">
              <a:buFont typeface="Wingdings" panose="05000000000000000000" pitchFamily="2" charset="2"/>
              <a:buChar char="§"/>
            </a:pPr>
            <a:r>
              <a:rPr lang="en-US" altLang="en-US" sz="2400" dirty="0"/>
              <a:t>Write the result into both main memory and cache memory</a:t>
            </a:r>
          </a:p>
        </p:txBody>
      </p:sp>
    </p:spTree>
    <p:extLst>
      <p:ext uri="{BB962C8B-B14F-4D97-AF65-F5344CB8AC3E}">
        <p14:creationId xmlns:p14="http://schemas.microsoft.com/office/powerpoint/2010/main" val="360186345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3"/>
          <p:cNvSpPr>
            <a:spLocks noGrp="1" noChangeArrowheads="1"/>
          </p:cNvSpPr>
          <p:nvPr>
            <p:ph idx="1"/>
          </p:nvPr>
        </p:nvSpPr>
        <p:spPr>
          <a:xfrm>
            <a:off x="941696" y="1023582"/>
            <a:ext cx="10249469" cy="4981433"/>
          </a:xfrm>
        </p:spPr>
        <p:txBody>
          <a:bodyPr>
            <a:normAutofit/>
          </a:bodyPr>
          <a:lstStyle/>
          <a:p>
            <a:pPr algn="just">
              <a:buFont typeface="Wingdings" panose="05000000000000000000" pitchFamily="2" charset="2"/>
              <a:buChar char="Ø"/>
            </a:pPr>
            <a:r>
              <a:rPr lang="en-US" altLang="en-US" sz="3200" dirty="0"/>
              <a:t>Write Through: A cache architecture in which data is written to main memory at the same time as it is cached.</a:t>
            </a:r>
          </a:p>
          <a:p>
            <a:pPr algn="just">
              <a:buFont typeface="Wingdings" panose="05000000000000000000" pitchFamily="2" charset="2"/>
              <a:buChar char="Ø"/>
            </a:pPr>
            <a:endParaRPr lang="en-US" altLang="en-US" sz="3200" dirty="0"/>
          </a:p>
          <a:p>
            <a:pPr algn="just">
              <a:buFont typeface="Wingdings" panose="05000000000000000000" pitchFamily="2" charset="2"/>
              <a:buChar char="Ø"/>
            </a:pPr>
            <a:r>
              <a:rPr lang="en-US" altLang="en-US" sz="3200" dirty="0"/>
              <a:t>Write Back / Copy Back: CPU performs write only to the cache in case of a cache hit. If there is a cache miss, CPU performs a write to main memory. </a:t>
            </a:r>
          </a:p>
          <a:p>
            <a:pPr algn="just">
              <a:buFont typeface="Wingdings" panose="05000000000000000000" pitchFamily="2" charset="2"/>
              <a:buChar char="Ø"/>
            </a:pPr>
            <a:endParaRPr lang="en-US" altLang="en-US" sz="3200" dirty="0"/>
          </a:p>
        </p:txBody>
      </p:sp>
    </p:spTree>
    <p:extLst>
      <p:ext uri="{BB962C8B-B14F-4D97-AF65-F5344CB8AC3E}">
        <p14:creationId xmlns:p14="http://schemas.microsoft.com/office/powerpoint/2010/main" val="228325755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3"/>
          <p:cNvSpPr>
            <a:spLocks noGrp="1" noChangeArrowheads="1"/>
          </p:cNvSpPr>
          <p:nvPr>
            <p:ph idx="1"/>
          </p:nvPr>
        </p:nvSpPr>
        <p:spPr>
          <a:xfrm>
            <a:off x="1241945" y="533400"/>
            <a:ext cx="9444251" cy="5715000"/>
          </a:xfrm>
        </p:spPr>
        <p:txBody>
          <a:bodyPr>
            <a:normAutofit/>
          </a:bodyPr>
          <a:lstStyle/>
          <a:p>
            <a:pPr>
              <a:buFontTx/>
              <a:buNone/>
            </a:pPr>
            <a:r>
              <a:rPr lang="en-US" altLang="en-US" sz="2800" dirty="0"/>
              <a:t>When the cache is missed :</a:t>
            </a:r>
          </a:p>
          <a:p>
            <a:endParaRPr lang="en-US" altLang="en-US" sz="2800" dirty="0"/>
          </a:p>
          <a:p>
            <a:pPr>
              <a:buFont typeface="Wingdings" panose="05000000000000000000" pitchFamily="2" charset="2"/>
              <a:buChar char="Ø"/>
            </a:pPr>
            <a:r>
              <a:rPr lang="en-US" altLang="en-US" sz="2800" dirty="0"/>
              <a:t>Write Allocate: loads the memory block into cache and updates the cache block</a:t>
            </a:r>
          </a:p>
          <a:p>
            <a:pPr>
              <a:buFont typeface="Wingdings" panose="05000000000000000000" pitchFamily="2" charset="2"/>
              <a:buChar char="Ø"/>
            </a:pPr>
            <a:endParaRPr lang="en-US" altLang="en-US" sz="2800" dirty="0"/>
          </a:p>
          <a:p>
            <a:pPr>
              <a:buFont typeface="Wingdings" panose="05000000000000000000" pitchFamily="2" charset="2"/>
              <a:buChar char="Ø"/>
            </a:pPr>
            <a:r>
              <a:rPr lang="en-US" altLang="en-US" sz="2800" dirty="0"/>
              <a:t>No-Write allocation: this bypasses the cache and writes the word directly into the memory. </a:t>
            </a:r>
          </a:p>
          <a:p>
            <a:endParaRPr lang="en-US" altLang="en-US" sz="2800" dirty="0"/>
          </a:p>
        </p:txBody>
      </p:sp>
    </p:spTree>
    <p:extLst>
      <p:ext uri="{BB962C8B-B14F-4D97-AF65-F5344CB8AC3E}">
        <p14:creationId xmlns:p14="http://schemas.microsoft.com/office/powerpoint/2010/main" val="218062670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6" name="Picture 4" descr="fig7-2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381000"/>
            <a:ext cx="8763000" cy="6059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9578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a:xfrm>
            <a:off x="913795" y="104633"/>
            <a:ext cx="10353762" cy="970450"/>
          </a:xfrm>
        </p:spPr>
        <p:txBody>
          <a:bodyPr/>
          <a:lstStyle/>
          <a:p>
            <a:r>
              <a:rPr lang="en-US" altLang="en-US" dirty="0"/>
              <a:t>CACHE CONFLICT</a:t>
            </a:r>
          </a:p>
        </p:txBody>
      </p:sp>
      <p:sp>
        <p:nvSpPr>
          <p:cNvPr id="61443" name="Rectangle 3"/>
          <p:cNvSpPr>
            <a:spLocks noGrp="1" noChangeArrowheads="1"/>
          </p:cNvSpPr>
          <p:nvPr>
            <p:ph idx="1"/>
          </p:nvPr>
        </p:nvSpPr>
        <p:spPr/>
        <p:txBody>
          <a:bodyPr>
            <a:normAutofit/>
          </a:bodyPr>
          <a:lstStyle/>
          <a:p>
            <a:pPr algn="just">
              <a:lnSpc>
                <a:spcPct val="90000"/>
              </a:lnSpc>
              <a:buFont typeface="Wingdings" panose="05000000000000000000" pitchFamily="2" charset="2"/>
              <a:buChar char="Ø"/>
            </a:pPr>
            <a:r>
              <a:rPr lang="en-US" altLang="en-US" sz="2800" dirty="0"/>
              <a:t>A sequence of accesses to memory repeatedly overwriting the same cache entry.</a:t>
            </a:r>
          </a:p>
          <a:p>
            <a:pPr algn="just">
              <a:lnSpc>
                <a:spcPct val="90000"/>
              </a:lnSpc>
              <a:buFont typeface="Wingdings" panose="05000000000000000000" pitchFamily="2" charset="2"/>
              <a:buChar char="Ø"/>
            </a:pPr>
            <a:endParaRPr lang="en-US" altLang="en-US" sz="2800" dirty="0"/>
          </a:p>
          <a:p>
            <a:pPr algn="just">
              <a:lnSpc>
                <a:spcPct val="90000"/>
              </a:lnSpc>
              <a:buFont typeface="Wingdings" panose="05000000000000000000" pitchFamily="2" charset="2"/>
              <a:buChar char="Ø"/>
            </a:pPr>
            <a:r>
              <a:rPr lang="en-US" altLang="en-US" sz="2800" dirty="0"/>
              <a:t>This can happen if two blocks of data, which are mapped to the same set of cache locations, are needed simultaneously.</a:t>
            </a:r>
          </a:p>
        </p:txBody>
      </p:sp>
    </p:spTree>
    <p:extLst>
      <p:ext uri="{BB962C8B-B14F-4D97-AF65-F5344CB8AC3E}">
        <p14:creationId xmlns:p14="http://schemas.microsoft.com/office/powerpoint/2010/main" val="11070434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Rectangle 3"/>
          <p:cNvSpPr>
            <a:spLocks noGrp="1" noChangeArrowheads="1"/>
          </p:cNvSpPr>
          <p:nvPr>
            <p:ph idx="1"/>
          </p:nvPr>
        </p:nvSpPr>
        <p:spPr>
          <a:xfrm>
            <a:off x="1023582" y="914400"/>
            <a:ext cx="9812739" cy="5349922"/>
          </a:xfrm>
        </p:spPr>
        <p:txBody>
          <a:bodyPr>
            <a:normAutofit/>
          </a:bodyPr>
          <a:lstStyle/>
          <a:p>
            <a:pPr algn="just">
              <a:lnSpc>
                <a:spcPct val="90000"/>
              </a:lnSpc>
              <a:buFont typeface="Wingdings" panose="05000000000000000000" pitchFamily="2" charset="2"/>
              <a:buChar char="Ø"/>
            </a:pPr>
            <a:r>
              <a:rPr lang="en-US" altLang="en-US" sz="2800" dirty="0"/>
              <a:t>EXAMPLE: In the case of a direct mapped cache, if arrays A, B, and C map to the same range of cache locations, thrashing will occur when the following loop is executed:</a:t>
            </a:r>
          </a:p>
          <a:p>
            <a:pPr algn="just">
              <a:lnSpc>
                <a:spcPct val="90000"/>
              </a:lnSpc>
              <a:buFontTx/>
              <a:buNone/>
            </a:pPr>
            <a:endParaRPr lang="en-US" altLang="en-US" sz="2800" dirty="0"/>
          </a:p>
          <a:p>
            <a:pPr algn="just">
              <a:lnSpc>
                <a:spcPct val="90000"/>
              </a:lnSpc>
              <a:buFontTx/>
              <a:buNone/>
            </a:pPr>
            <a:r>
              <a:rPr lang="en-US" altLang="en-US" sz="2800" dirty="0"/>
              <a:t>		for (</a:t>
            </a:r>
            <a:r>
              <a:rPr lang="en-US" altLang="en-US" sz="2800" dirty="0" err="1"/>
              <a:t>i</a:t>
            </a:r>
            <a:r>
              <a:rPr lang="en-US" altLang="en-US" sz="2800" dirty="0"/>
              <a:t>=1; </a:t>
            </a:r>
            <a:r>
              <a:rPr lang="en-US" altLang="en-US" sz="2800" dirty="0" err="1"/>
              <a:t>i</a:t>
            </a:r>
            <a:r>
              <a:rPr lang="en-US" altLang="en-US" sz="2800" dirty="0"/>
              <a:t>&lt;n; </a:t>
            </a:r>
            <a:r>
              <a:rPr lang="en-US" altLang="en-US" sz="2800" dirty="0" err="1"/>
              <a:t>i</a:t>
            </a:r>
            <a:r>
              <a:rPr lang="en-US" altLang="en-US" sz="2800" dirty="0"/>
              <a:t>++)</a:t>
            </a:r>
          </a:p>
          <a:p>
            <a:pPr algn="just">
              <a:lnSpc>
                <a:spcPct val="90000"/>
              </a:lnSpc>
              <a:buFontTx/>
              <a:buNone/>
            </a:pPr>
            <a:r>
              <a:rPr lang="en-US" altLang="en-US" sz="2800" dirty="0"/>
              <a:t>			C[</a:t>
            </a:r>
            <a:r>
              <a:rPr lang="en-US" altLang="en-US" sz="2800" dirty="0" err="1"/>
              <a:t>i</a:t>
            </a:r>
            <a:r>
              <a:rPr lang="en-US" altLang="en-US" sz="2800" dirty="0"/>
              <a:t>] = A[</a:t>
            </a:r>
            <a:r>
              <a:rPr lang="en-US" altLang="en-US" sz="2800" dirty="0" err="1"/>
              <a:t>i</a:t>
            </a:r>
            <a:r>
              <a:rPr lang="en-US" altLang="en-US" sz="2800" dirty="0"/>
              <a:t>] + B[</a:t>
            </a:r>
            <a:r>
              <a:rPr lang="en-US" altLang="en-US" sz="2800" dirty="0" err="1"/>
              <a:t>i</a:t>
            </a:r>
            <a:r>
              <a:rPr lang="en-US" altLang="en-US" sz="2800" dirty="0"/>
              <a:t>];</a:t>
            </a:r>
          </a:p>
          <a:p>
            <a:pPr algn="just">
              <a:lnSpc>
                <a:spcPct val="90000"/>
              </a:lnSpc>
              <a:buFontTx/>
              <a:buNone/>
            </a:pPr>
            <a:endParaRPr lang="en-US" altLang="en-US" sz="2800" dirty="0"/>
          </a:p>
          <a:p>
            <a:pPr algn="just">
              <a:lnSpc>
                <a:spcPct val="90000"/>
              </a:lnSpc>
              <a:buFontTx/>
              <a:buNone/>
            </a:pPr>
            <a:r>
              <a:rPr lang="en-US" altLang="en-US" sz="2800" dirty="0"/>
              <a:t>Cache conflict can also occur between </a:t>
            </a:r>
            <a:r>
              <a:rPr lang="en-US" altLang="en-US" sz="2800" dirty="0" smtClean="0"/>
              <a:t>a program </a:t>
            </a:r>
            <a:r>
              <a:rPr lang="en-US" altLang="en-US" sz="2800" dirty="0"/>
              <a:t>loop and the data it is accessing.</a:t>
            </a:r>
          </a:p>
        </p:txBody>
      </p:sp>
    </p:spTree>
    <p:extLst>
      <p:ext uri="{BB962C8B-B14F-4D97-AF65-F5344CB8AC3E}">
        <p14:creationId xmlns:p14="http://schemas.microsoft.com/office/powerpoint/2010/main" val="412603884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a:xfrm>
            <a:off x="913795" y="36393"/>
            <a:ext cx="10353762" cy="970450"/>
          </a:xfrm>
        </p:spPr>
        <p:txBody>
          <a:bodyPr/>
          <a:lstStyle/>
          <a:p>
            <a:r>
              <a:rPr lang="en-US" altLang="en-US" dirty="0"/>
              <a:t>CACHE COHERENCY</a:t>
            </a:r>
          </a:p>
        </p:txBody>
      </p:sp>
      <p:sp>
        <p:nvSpPr>
          <p:cNvPr id="63491" name="Rectangle 3"/>
          <p:cNvSpPr>
            <a:spLocks noGrp="1" noChangeArrowheads="1"/>
          </p:cNvSpPr>
          <p:nvPr>
            <p:ph idx="1"/>
          </p:nvPr>
        </p:nvSpPr>
        <p:spPr/>
        <p:txBody>
          <a:bodyPr/>
          <a:lstStyle/>
          <a:p>
            <a:pPr algn="just">
              <a:buFont typeface="Wingdings" panose="05000000000000000000" pitchFamily="2" charset="2"/>
              <a:buChar char="Ø"/>
            </a:pPr>
            <a:r>
              <a:rPr lang="en-US" altLang="en-US" sz="2800" dirty="0"/>
              <a:t>The synchronization of data in multiple caches such that reading a memory location via any cache will return the most recent data written to that location via any (other) cache.</a:t>
            </a:r>
          </a:p>
          <a:p>
            <a:pPr algn="just">
              <a:buFont typeface="Wingdings" panose="05000000000000000000" pitchFamily="2" charset="2"/>
              <a:buChar char="Ø"/>
            </a:pPr>
            <a:endParaRPr lang="en-US" altLang="en-US" sz="2800" dirty="0"/>
          </a:p>
          <a:p>
            <a:pPr algn="just">
              <a:buFont typeface="Wingdings" panose="05000000000000000000" pitchFamily="2" charset="2"/>
              <a:buChar char="Ø"/>
            </a:pPr>
            <a:r>
              <a:rPr lang="en-US" altLang="en-US" sz="2800" dirty="0"/>
              <a:t>Some parallel processors do not cache accesses to </a:t>
            </a:r>
            <a:r>
              <a:rPr lang="en-US" altLang="en-US" sz="2800" dirty="0" smtClean="0"/>
              <a:t>shared memory </a:t>
            </a:r>
            <a:r>
              <a:rPr lang="en-US" altLang="en-US" sz="2800" dirty="0"/>
              <a:t>to avoid the issue of cache coherency. </a:t>
            </a:r>
          </a:p>
        </p:txBody>
      </p:sp>
    </p:spTree>
    <p:extLst>
      <p:ext uri="{BB962C8B-B14F-4D97-AF65-F5344CB8AC3E}">
        <p14:creationId xmlns:p14="http://schemas.microsoft.com/office/powerpoint/2010/main" val="25981153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248"/>
            <a:ext cx="9440034" cy="1828801"/>
          </a:xfrm>
        </p:spPr>
        <p:txBody>
          <a:bodyPr anchor="t">
            <a:normAutofit/>
          </a:bodyPr>
          <a:lstStyle/>
          <a:p>
            <a:r>
              <a:rPr lang="en-US" sz="4400" dirty="0"/>
              <a:t>Associative Memory Organization</a:t>
            </a:r>
          </a:p>
        </p:txBody>
      </p:sp>
      <p:sp>
        <p:nvSpPr>
          <p:cNvPr id="3" name="Subtitle 2"/>
          <p:cNvSpPr>
            <a:spLocks noGrp="1"/>
          </p:cNvSpPr>
          <p:nvPr>
            <p:ph type="subTitle" idx="1"/>
          </p:nvPr>
        </p:nvSpPr>
        <p:spPr>
          <a:xfrm>
            <a:off x="679269" y="1514900"/>
            <a:ext cx="10724605" cy="5076969"/>
          </a:xfrm>
        </p:spPr>
        <p:txBody>
          <a:bodyPr>
            <a:normAutofit fontScale="77500" lnSpcReduction="20000"/>
          </a:bodyPr>
          <a:lstStyle/>
          <a:p>
            <a:pPr algn="just"/>
            <a:r>
              <a:rPr lang="en-US" sz="3200" dirty="0"/>
              <a:t>Associative Memory is organized in such a </a:t>
            </a:r>
            <a:r>
              <a:rPr lang="en-US" sz="3200" dirty="0" smtClean="0"/>
              <a:t>way:</a:t>
            </a:r>
            <a:endParaRPr lang="en-US" sz="3200" dirty="0"/>
          </a:p>
          <a:p>
            <a:pPr marL="347663" indent="-347663" algn="just">
              <a:buFont typeface="Wingdings" panose="05000000000000000000" pitchFamily="2" charset="2"/>
              <a:buChar char="Ø"/>
            </a:pPr>
            <a:r>
              <a:rPr lang="en-US" sz="2800" dirty="0"/>
              <a:t>Argument register(A): It contains the word to be searched. It has n bits(one for each bit of the word</a:t>
            </a:r>
            <a:r>
              <a:rPr lang="en-US" sz="2800" dirty="0" smtClean="0"/>
              <a:t>).</a:t>
            </a:r>
          </a:p>
          <a:p>
            <a:pPr marL="347663" indent="-347663" algn="just">
              <a:buFont typeface="Wingdings" panose="05000000000000000000" pitchFamily="2" charset="2"/>
              <a:buChar char="Ø"/>
            </a:pPr>
            <a:endParaRPr lang="en-US" sz="2800" dirty="0"/>
          </a:p>
          <a:p>
            <a:pPr marL="347663" indent="-347663" algn="just">
              <a:buFont typeface="Wingdings" panose="05000000000000000000" pitchFamily="2" charset="2"/>
              <a:buChar char="Ø"/>
            </a:pPr>
            <a:r>
              <a:rPr lang="en-US" sz="2800" dirty="0"/>
              <a:t>Key Register(K):This specifies which part of the argument word needs to be compared with words in memory. If all bits in register are 1, The entire word should be compared. Otherwise, only the bits having k-bit set to 1 will be compared</a:t>
            </a:r>
            <a:r>
              <a:rPr lang="en-US" sz="2800" dirty="0" smtClean="0"/>
              <a:t>.</a:t>
            </a:r>
          </a:p>
          <a:p>
            <a:pPr marL="347663" indent="-347663" algn="just">
              <a:buFont typeface="Wingdings" panose="05000000000000000000" pitchFamily="2" charset="2"/>
              <a:buChar char="Ø"/>
            </a:pPr>
            <a:endParaRPr lang="en-US" sz="2800" dirty="0"/>
          </a:p>
          <a:p>
            <a:pPr marL="347663" indent="-347663" algn="just">
              <a:buFont typeface="Wingdings" panose="05000000000000000000" pitchFamily="2" charset="2"/>
              <a:buChar char="Ø"/>
            </a:pPr>
            <a:r>
              <a:rPr lang="en-US" sz="2800" dirty="0"/>
              <a:t>Associative memory array: It contains the words which are to be compared with the argument word</a:t>
            </a:r>
            <a:r>
              <a:rPr lang="en-US" sz="2800" dirty="0" smtClean="0"/>
              <a:t>.</a:t>
            </a:r>
          </a:p>
          <a:p>
            <a:pPr marL="347663" indent="-347663" algn="just">
              <a:buFont typeface="Wingdings" panose="05000000000000000000" pitchFamily="2" charset="2"/>
              <a:buChar char="Ø"/>
            </a:pPr>
            <a:endParaRPr lang="en-US" sz="2800" dirty="0"/>
          </a:p>
          <a:p>
            <a:pPr marL="347663" indent="-347663" algn="just">
              <a:buFont typeface="Wingdings" panose="05000000000000000000" pitchFamily="2" charset="2"/>
              <a:buChar char="Ø"/>
            </a:pPr>
            <a:r>
              <a:rPr lang="en-US" sz="2800" dirty="0"/>
              <a:t>Match Register(M</a:t>
            </a:r>
            <a:r>
              <a:rPr lang="en-US" sz="2800" dirty="0" smtClean="0"/>
              <a:t>): It </a:t>
            </a:r>
            <a:r>
              <a:rPr lang="en-US" sz="2800" dirty="0"/>
              <a:t>has m bits, one bit corresponding to each word in the memory array. After the matching process, the bits corresponding to matching words in match register are set to 1. </a:t>
            </a:r>
          </a:p>
          <a:p>
            <a:pPr marL="347663" indent="-347663" algn="just">
              <a:buFont typeface="Wingdings" panose="05000000000000000000" pitchFamily="2" charset="2"/>
              <a:buChar char="Ø"/>
            </a:pPr>
            <a:endParaRPr lang="en-US" sz="2800" dirty="0"/>
          </a:p>
        </p:txBody>
      </p:sp>
    </p:spTree>
    <p:extLst>
      <p:ext uri="{BB962C8B-B14F-4D97-AF65-F5344CB8AC3E}">
        <p14:creationId xmlns:p14="http://schemas.microsoft.com/office/powerpoint/2010/main" val="256953035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3"/>
          <p:cNvSpPr>
            <a:spLocks noGrp="1" noChangeArrowheads="1"/>
          </p:cNvSpPr>
          <p:nvPr>
            <p:ph idx="1"/>
          </p:nvPr>
        </p:nvSpPr>
        <p:spPr>
          <a:xfrm>
            <a:off x="846161" y="1479644"/>
            <a:ext cx="10263116" cy="4114800"/>
          </a:xfrm>
        </p:spPr>
        <p:txBody>
          <a:bodyPr>
            <a:normAutofit/>
          </a:bodyPr>
          <a:lstStyle/>
          <a:p>
            <a:pPr algn="just">
              <a:buFont typeface="Wingdings" panose="05000000000000000000" pitchFamily="2" charset="2"/>
              <a:buChar char="Ø"/>
            </a:pPr>
            <a:r>
              <a:rPr lang="en-US" altLang="en-US" sz="3200" dirty="0"/>
              <a:t>If caches are used with shared memory then some system is required to detect when data in one processor's cache should be discarded or replaced because another processor has updated that memory location. Several such schemes have been devised.</a:t>
            </a:r>
          </a:p>
        </p:txBody>
      </p:sp>
    </p:spTree>
    <p:extLst>
      <p:ext uri="{BB962C8B-B14F-4D97-AF65-F5344CB8AC3E}">
        <p14:creationId xmlns:p14="http://schemas.microsoft.com/office/powerpoint/2010/main" val="14532875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248"/>
            <a:ext cx="9440034" cy="1828801"/>
          </a:xfrm>
        </p:spPr>
        <p:txBody>
          <a:bodyPr anchor="t">
            <a:normAutofit/>
          </a:bodyPr>
          <a:lstStyle/>
          <a:p>
            <a:r>
              <a:rPr lang="en-US" sz="4400" dirty="0" smtClean="0"/>
              <a:t>Associative Memory Organization</a:t>
            </a:r>
            <a:endParaRPr lang="en-US" sz="4400" dirty="0"/>
          </a:p>
        </p:txBody>
      </p:sp>
      <p:pic>
        <p:nvPicPr>
          <p:cNvPr id="3" name="Picture 2"/>
          <p:cNvPicPr>
            <a:picLocks noChangeAspect="1"/>
          </p:cNvPicPr>
          <p:nvPr/>
        </p:nvPicPr>
        <p:blipFill>
          <a:blip r:embed="rId2"/>
          <a:stretch>
            <a:fillRect/>
          </a:stretch>
        </p:blipFill>
        <p:spPr>
          <a:xfrm>
            <a:off x="2954438" y="1510046"/>
            <a:ext cx="6825134" cy="5122983"/>
          </a:xfrm>
          <a:prstGeom prst="rect">
            <a:avLst/>
          </a:prstGeom>
        </p:spPr>
      </p:pic>
    </p:spTree>
    <p:extLst>
      <p:ext uri="{BB962C8B-B14F-4D97-AF65-F5344CB8AC3E}">
        <p14:creationId xmlns:p14="http://schemas.microsoft.com/office/powerpoint/2010/main" val="20127519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3795" y="1732449"/>
            <a:ext cx="10353762" cy="4842522"/>
          </a:xfrm>
        </p:spPr>
        <p:txBody>
          <a:bodyPr>
            <a:normAutofit lnSpcReduction="10000"/>
          </a:bodyPr>
          <a:lstStyle/>
          <a:p>
            <a:pPr algn="just">
              <a:buFont typeface="Wingdings" panose="05000000000000000000" pitchFamily="2" charset="2"/>
              <a:buChar char="Ø"/>
            </a:pPr>
            <a:r>
              <a:rPr lang="en-US" sz="2700" dirty="0"/>
              <a:t>Key register provide the mask for choosing the particular field in A register</a:t>
            </a:r>
            <a:r>
              <a:rPr lang="en-US" sz="2700" dirty="0" smtClean="0"/>
              <a:t>.</a:t>
            </a:r>
          </a:p>
          <a:p>
            <a:pPr algn="just">
              <a:buFont typeface="Wingdings" panose="05000000000000000000" pitchFamily="2" charset="2"/>
              <a:buChar char="Ø"/>
            </a:pPr>
            <a:endParaRPr lang="en-US" sz="2700" dirty="0"/>
          </a:p>
          <a:p>
            <a:pPr algn="just">
              <a:buFont typeface="Wingdings" panose="05000000000000000000" pitchFamily="2" charset="2"/>
              <a:buChar char="Ø"/>
            </a:pPr>
            <a:r>
              <a:rPr lang="en-US" sz="2700" dirty="0"/>
              <a:t>The entire content of A register is compared if key register content all 1</a:t>
            </a:r>
            <a:r>
              <a:rPr lang="en-US" sz="2700" dirty="0" smtClean="0"/>
              <a:t>.</a:t>
            </a:r>
          </a:p>
          <a:p>
            <a:pPr algn="just">
              <a:buFont typeface="Wingdings" panose="05000000000000000000" pitchFamily="2" charset="2"/>
              <a:buChar char="Ø"/>
            </a:pPr>
            <a:endParaRPr lang="en-US" sz="2700" dirty="0"/>
          </a:p>
          <a:p>
            <a:pPr algn="just">
              <a:buFont typeface="Wingdings" panose="05000000000000000000" pitchFamily="2" charset="2"/>
              <a:buChar char="Ø"/>
            </a:pPr>
            <a:r>
              <a:rPr lang="en-US" sz="2700" dirty="0"/>
              <a:t>Otherwise only bit that have 1 in key register are compared</a:t>
            </a:r>
            <a:r>
              <a:rPr lang="en-US" sz="2700" dirty="0" smtClean="0"/>
              <a:t>.</a:t>
            </a:r>
          </a:p>
          <a:p>
            <a:pPr algn="just">
              <a:buFont typeface="Wingdings" panose="05000000000000000000" pitchFamily="2" charset="2"/>
              <a:buChar char="Ø"/>
            </a:pPr>
            <a:endParaRPr lang="en-US" sz="2700" dirty="0"/>
          </a:p>
          <a:p>
            <a:pPr algn="just">
              <a:buFont typeface="Wingdings" panose="05000000000000000000" pitchFamily="2" charset="2"/>
              <a:buChar char="Ø"/>
            </a:pPr>
            <a:r>
              <a:rPr lang="en-US" sz="2700" dirty="0"/>
              <a:t>If the compared data is matched corresponding bits in the match register are set.</a:t>
            </a:r>
          </a:p>
          <a:p>
            <a:endParaRPr lang="en-US" sz="2700" dirty="0"/>
          </a:p>
        </p:txBody>
      </p:sp>
      <p:sp>
        <p:nvSpPr>
          <p:cNvPr id="6" name="Title 1"/>
          <p:cNvSpPr txBox="1">
            <a:spLocks/>
          </p:cNvSpPr>
          <p:nvPr/>
        </p:nvSpPr>
        <p:spPr>
          <a:xfrm>
            <a:off x="1370693" y="249"/>
            <a:ext cx="9440034" cy="1117352"/>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dirty="0" smtClean="0"/>
              <a:t>Associative Memory Organization</a:t>
            </a:r>
            <a:endParaRPr lang="en-US" sz="4400" dirty="0"/>
          </a:p>
        </p:txBody>
      </p:sp>
    </p:spTree>
    <p:extLst>
      <p:ext uri="{BB962C8B-B14F-4D97-AF65-F5344CB8AC3E}">
        <p14:creationId xmlns:p14="http://schemas.microsoft.com/office/powerpoint/2010/main" val="42286850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3795" y="1398621"/>
            <a:ext cx="10353762" cy="4058751"/>
          </a:xfrm>
        </p:spPr>
        <p:txBody>
          <a:bodyPr/>
          <a:lstStyle/>
          <a:p>
            <a:pPr>
              <a:buFont typeface="Wingdings" panose="05000000000000000000" pitchFamily="2" charset="2"/>
              <a:buChar char="Ø"/>
            </a:pPr>
            <a:r>
              <a:rPr lang="en-US" sz="2700" dirty="0"/>
              <a:t>Reading is accomplished by sequential access in memory for those words whose bit are set. </a:t>
            </a:r>
          </a:p>
          <a:p>
            <a:pPr>
              <a:buFont typeface="Wingdings" panose="05000000000000000000" pitchFamily="2" charset="2"/>
              <a:buChar char="Ø"/>
            </a:pPr>
            <a:endParaRPr lang="en-US" dirty="0"/>
          </a:p>
        </p:txBody>
      </p:sp>
      <p:pic>
        <p:nvPicPr>
          <p:cNvPr id="4" name="Picture 3"/>
          <p:cNvPicPr>
            <a:picLocks noChangeAspect="1"/>
          </p:cNvPicPr>
          <p:nvPr/>
        </p:nvPicPr>
        <p:blipFill>
          <a:blip r:embed="rId2"/>
          <a:stretch>
            <a:fillRect/>
          </a:stretch>
        </p:blipFill>
        <p:spPr>
          <a:xfrm>
            <a:off x="2598057" y="2901967"/>
            <a:ext cx="7211560" cy="3187640"/>
          </a:xfrm>
          <a:prstGeom prst="rect">
            <a:avLst/>
          </a:prstGeom>
        </p:spPr>
      </p:pic>
      <p:sp>
        <p:nvSpPr>
          <p:cNvPr id="6" name="Title 1"/>
          <p:cNvSpPr>
            <a:spLocks noGrp="1"/>
          </p:cNvSpPr>
          <p:nvPr>
            <p:ph type="title"/>
          </p:nvPr>
        </p:nvSpPr>
        <p:spPr>
          <a:xfrm>
            <a:off x="913795" y="0"/>
            <a:ext cx="10353762" cy="970450"/>
          </a:xfrm>
        </p:spPr>
        <p:txBody>
          <a:bodyPr anchor="t">
            <a:normAutofit/>
          </a:bodyPr>
          <a:lstStyle/>
          <a:p>
            <a:r>
              <a:rPr lang="en-US" sz="4400" dirty="0"/>
              <a:t>Associative Memory Organization</a:t>
            </a:r>
          </a:p>
        </p:txBody>
      </p:sp>
    </p:spTree>
    <p:extLst>
      <p:ext uri="{BB962C8B-B14F-4D97-AF65-F5344CB8AC3E}">
        <p14:creationId xmlns:p14="http://schemas.microsoft.com/office/powerpoint/2010/main" val="38687890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Font typeface="Wingdings" panose="05000000000000000000" pitchFamily="2" charset="2"/>
              <a:buChar char="Ø"/>
            </a:pPr>
            <a:r>
              <a:rPr lang="en-US" sz="2700" dirty="0"/>
              <a:t>Let us include key register. If Kj=0 then there is no need to compare Aj and Fij.</a:t>
            </a:r>
          </a:p>
          <a:p>
            <a:pPr>
              <a:buFont typeface="Wingdings" panose="05000000000000000000" pitchFamily="2" charset="2"/>
              <a:buChar char="Ø"/>
            </a:pPr>
            <a:r>
              <a:rPr lang="en-US" sz="2700" dirty="0"/>
              <a:t>Only when Kj=1, comparison is needed.</a:t>
            </a:r>
          </a:p>
          <a:p>
            <a:pPr>
              <a:buFont typeface="Wingdings" panose="05000000000000000000" pitchFamily="2" charset="2"/>
              <a:buChar char="Ø"/>
            </a:pPr>
            <a:r>
              <a:rPr lang="en-US" sz="2700" dirty="0"/>
              <a:t>This achieved by ORing each term with Kj.</a:t>
            </a:r>
          </a:p>
          <a:p>
            <a:pPr>
              <a:buFont typeface="Wingdings" panose="05000000000000000000" pitchFamily="2" charset="2"/>
              <a:buChar char="Ø"/>
            </a:pPr>
            <a:endParaRPr lang="en-US" dirty="0"/>
          </a:p>
        </p:txBody>
      </p:sp>
      <p:pic>
        <p:nvPicPr>
          <p:cNvPr id="4" name="Picture 3"/>
          <p:cNvPicPr>
            <a:picLocks noChangeAspect="1"/>
          </p:cNvPicPr>
          <p:nvPr/>
        </p:nvPicPr>
        <p:blipFill>
          <a:blip r:embed="rId2"/>
          <a:stretch>
            <a:fillRect/>
          </a:stretch>
        </p:blipFill>
        <p:spPr>
          <a:xfrm>
            <a:off x="3078424" y="4163896"/>
            <a:ext cx="6553768" cy="823031"/>
          </a:xfrm>
          <a:prstGeom prst="rect">
            <a:avLst/>
          </a:prstGeom>
        </p:spPr>
      </p:pic>
      <p:sp>
        <p:nvSpPr>
          <p:cNvPr id="6" name="Title 1"/>
          <p:cNvSpPr>
            <a:spLocks noGrp="1"/>
          </p:cNvSpPr>
          <p:nvPr>
            <p:ph type="title"/>
          </p:nvPr>
        </p:nvSpPr>
        <p:spPr>
          <a:xfrm>
            <a:off x="913795" y="2473"/>
            <a:ext cx="10353762" cy="970450"/>
          </a:xfrm>
        </p:spPr>
        <p:txBody>
          <a:bodyPr anchor="t">
            <a:normAutofit/>
          </a:bodyPr>
          <a:lstStyle/>
          <a:p>
            <a:r>
              <a:rPr lang="en-US" sz="4400" dirty="0"/>
              <a:t>Associative Memory Organization</a:t>
            </a:r>
          </a:p>
        </p:txBody>
      </p:sp>
    </p:spTree>
    <p:extLst>
      <p:ext uri="{BB962C8B-B14F-4D97-AF65-F5344CB8AC3E}">
        <p14:creationId xmlns:p14="http://schemas.microsoft.com/office/powerpoint/2010/main" val="396748864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TotalTime>4543</TotalTime>
  <Words>2550</Words>
  <Application>Microsoft Office PowerPoint</Application>
  <PresentationFormat>Widescreen</PresentationFormat>
  <Paragraphs>264</Paragraphs>
  <Slides>50</Slides>
  <Notes>34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50</vt:i4>
      </vt:variant>
    </vt:vector>
  </HeadingPairs>
  <TitlesOfParts>
    <vt:vector size="57" baseType="lpstr">
      <vt:lpstr>Calibri</vt:lpstr>
      <vt:lpstr>Calisto MT</vt:lpstr>
      <vt:lpstr>Times New Roman</vt:lpstr>
      <vt:lpstr>Trebuchet MS</vt:lpstr>
      <vt:lpstr>Wingdings</vt:lpstr>
      <vt:lpstr>Wingdings 2</vt:lpstr>
      <vt:lpstr>Slate</vt:lpstr>
      <vt:lpstr>Associative Memory</vt:lpstr>
      <vt:lpstr>Introduction</vt:lpstr>
      <vt:lpstr>Introduction</vt:lpstr>
      <vt:lpstr>Associative Memory Organization</vt:lpstr>
      <vt:lpstr>Associative Memory Organization</vt:lpstr>
      <vt:lpstr>Associative Memory Organization</vt:lpstr>
      <vt:lpstr>PowerPoint Presentation</vt:lpstr>
      <vt:lpstr>Associative Memory Organization</vt:lpstr>
      <vt:lpstr>Associative Memory Organization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LOCALITY</vt:lpstr>
      <vt:lpstr>CACHE MEMORY</vt:lpstr>
      <vt:lpstr>PowerPoint Presentation</vt:lpstr>
      <vt:lpstr>PowerPoint Presentation</vt:lpstr>
      <vt:lpstr>PowerPoint Presentation</vt:lpstr>
      <vt:lpstr>CACHE LINES / BLOCKS </vt:lpstr>
      <vt:lpstr>TAG / INDEX</vt:lpstr>
      <vt:lpstr>VALID BIT / DIRTY BIT</vt:lpstr>
      <vt:lpstr>PowerPoint Presentation</vt:lpstr>
      <vt:lpstr>PowerPoint Presentation</vt:lpstr>
      <vt:lpstr>PowerPoint Presentation</vt:lpstr>
      <vt:lpstr>CACHE HITS / MISSES</vt:lpstr>
      <vt:lpstr>CACHE MEMORY : PLACEMENT POLICY</vt:lpstr>
      <vt:lpstr>Associative Mapping</vt:lpstr>
      <vt:lpstr>Direct Mapping</vt:lpstr>
      <vt:lpstr>PowerPoint Presentation</vt:lpstr>
      <vt:lpstr>Set-Associative Mapping</vt:lpstr>
      <vt:lpstr>DIFFERENCE BETWEEN LINES, SETS AND BLOCKS </vt:lpstr>
      <vt:lpstr>PowerPoint Presentation</vt:lpstr>
      <vt:lpstr>ASSOCIATIVITY</vt:lpstr>
      <vt:lpstr>REPLACEMENT ALGORITHM</vt:lpstr>
      <vt:lpstr>PowerPoint Presentation</vt:lpstr>
      <vt:lpstr>PowerPoint Presentation</vt:lpstr>
      <vt:lpstr>HIT RATIO and  EFFECTIVE ACCESS TIMES</vt:lpstr>
      <vt:lpstr>LOAD-THROUGH STORE-THROUGH </vt:lpstr>
      <vt:lpstr>PowerPoint Presentation</vt:lpstr>
      <vt:lpstr>WRITE METHODS</vt:lpstr>
      <vt:lpstr>PowerPoint Presentation</vt:lpstr>
      <vt:lpstr>PowerPoint Presentation</vt:lpstr>
      <vt:lpstr>PowerPoint Presentation</vt:lpstr>
      <vt:lpstr>CACHE CONFLICT</vt:lpstr>
      <vt:lpstr>PowerPoint Presentation</vt:lpstr>
      <vt:lpstr>CACHE COHERENCY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Memory Organization</dc:title>
  <dc:creator>Tanmay Bhowmik</dc:creator>
  <cp:lastModifiedBy>Tanmay Bhowmik</cp:lastModifiedBy>
  <cp:revision>127</cp:revision>
  <dcterms:created xsi:type="dcterms:W3CDTF">2017-07-23T11:26:16Z</dcterms:created>
  <dcterms:modified xsi:type="dcterms:W3CDTF">2017-07-27T17:27:09Z</dcterms:modified>
</cp:coreProperties>
</file>

<file path=docProps/thumbnail.jpeg>
</file>